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57" r:id="rId9"/>
    <p:sldId id="263" r:id="rId10"/>
    <p:sldId id="264" r:id="rId11"/>
    <p:sldId id="265" r:id="rId12"/>
    <p:sldId id="266" r:id="rId13"/>
    <p:sldId id="267" r:id="rId14"/>
    <p:sldId id="268" r:id="rId15"/>
    <p:sldId id="262" r:id="rId16"/>
    <p:sldId id="283" r:id="rId17"/>
    <p:sldId id="284" r:id="rId18"/>
    <p:sldId id="286" r:id="rId19"/>
    <p:sldId id="287" r:id="rId20"/>
    <p:sldId id="288" r:id="rId21"/>
    <p:sldId id="290" r:id="rId22"/>
    <p:sldId id="291" r:id="rId23"/>
    <p:sldId id="289" r:id="rId24"/>
    <p:sldId id="292" r:id="rId25"/>
    <p:sldId id="293" r:id="rId26"/>
    <p:sldId id="294" r:id="rId27"/>
    <p:sldId id="261" r:id="rId28"/>
    <p:sldId id="258" r:id="rId29"/>
    <p:sldId id="259" r:id="rId30"/>
    <p:sldId id="260" r:id="rId31"/>
    <p:sldId id="269" r:id="rId32"/>
    <p:sldId id="272" r:id="rId33"/>
    <p:sldId id="273" r:id="rId34"/>
    <p:sldId id="274" r:id="rId35"/>
    <p:sldId id="275" r:id="rId36"/>
    <p:sldId id="276" r:id="rId37"/>
    <p:sldId id="270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AD7C1-CA6F-434B-ACAB-BA5A27AC6809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0C349-B5CE-444A-8B3D-E2F1E7B22C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60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55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e0c99471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ee0c99471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02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fe185d8f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efe185d8f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25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fe185d8f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efe185d8f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35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65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20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45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77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70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22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47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72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44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72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2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58C4-3A84-4DA8-A4DE-A3147495A43E}" type="datetimeFigureOut">
              <a:rPr lang="pl-PL" smtClean="0"/>
              <a:t>01.11.2021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005BD-2116-45D6-9DDF-C17160256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72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obesity-and-overweight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fz.gov.pl/aktualnosci/aktualnosci-centrali/prezentacja-raportu-cukier-otylosc-konsekwencje,7296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00349" y="2667135"/>
            <a:ext cx="7991302" cy="1465032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002060"/>
                </a:solidFill>
                <a:latin typeface="+mn-lt"/>
              </a:rPr>
              <a:t>Zdrowe żywienie – </a:t>
            </a:r>
            <a:br>
              <a:rPr lang="pl-PL" sz="4800" b="1" dirty="0">
                <a:solidFill>
                  <a:srgbClr val="002060"/>
                </a:solidFill>
                <a:latin typeface="+mn-lt"/>
              </a:rPr>
            </a:br>
            <a:r>
              <a:rPr lang="pl-PL" sz="4800" b="1" dirty="0">
                <a:solidFill>
                  <a:srgbClr val="002060"/>
                </a:solidFill>
                <a:latin typeface="+mn-lt"/>
              </a:rPr>
              <a:t>dlaczego ma znaczenie?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94018" y="4232286"/>
            <a:ext cx="4003964" cy="662391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Magdalena Pietraszkiewicz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315" y="1701288"/>
            <a:ext cx="14287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1" y="87514"/>
            <a:ext cx="10080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1966913" y="1238251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2000" b="1" dirty="0">
                <a:solidFill>
                  <a:schemeClr val="bg1"/>
                </a:solidFill>
              </a:rPr>
              <a:t>Indywidualne -Rodzina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822" y="881449"/>
            <a:ext cx="10094854" cy="2744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Szczególnie ważne jest, żeby dzieci spożywały posiłki regularnie oraz by były one pełnowartościowe.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Pierwsze śniadanie przed wyjściem do szkoły codziennie zjada zaledwie co drugi uczeń (55%) szkoły podstawowej i ¾ uczniów klas I-III (73-83%) dzieci jadło w domu pierwsze śniadanie. Śniadania nigdy nie je lub je rzadko aż 24 % uczniów.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Drugie śniadanie, które powinno być zgodnie z zasadami prawidłowego żywienia spożywane w szkole w ciągu 3 do 4 godzin po pierwszym posiłku, zjadane jest zaledwie przez 42 % uczniów w klasach starszych i 78 % uczniów klas I-III. Nigdy drugiego śniadania nie je lub je rzadko aż 19% uczniów klas starszych.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252" y="4202719"/>
            <a:ext cx="2858756" cy="206205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717" y="3889257"/>
            <a:ext cx="2973294" cy="198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4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8" y="218078"/>
            <a:ext cx="10080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1966913" y="1238251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2000" b="1" dirty="0">
                <a:solidFill>
                  <a:schemeClr val="bg1"/>
                </a:solidFill>
              </a:rPr>
              <a:t>Indywidualne -Rodzina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3291" y="1201781"/>
            <a:ext cx="6964897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</a:rPr>
              <a:t>Z badań IŻŻ wynika, że częściej zarówno po warzywa jak i owoce sięgają dziewczęta niż chłopcy. Wraz z wiekiem zmniejsza się liczba uczniów spożywających owoce codziennie więcej niż jeden raz, a także zmniejsza się liczba uczniów spożywających warzywa codziennie więcej niż jeden raz.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</a:rPr>
              <a:t>Wykazano, że 62% chłopców i 56% dziewcząt </a:t>
            </a:r>
            <a:br>
              <a:rPr lang="pl-PL" sz="2000" dirty="0">
                <a:solidFill>
                  <a:srgbClr val="002060"/>
                </a:solidFill>
              </a:rPr>
            </a:br>
            <a:r>
              <a:rPr lang="pl-PL" sz="2000" dirty="0">
                <a:solidFill>
                  <a:srgbClr val="002060"/>
                </a:solidFill>
              </a:rPr>
              <a:t>w wieku 13-15 lat </a:t>
            </a:r>
            <a:r>
              <a:rPr lang="pl-PL" sz="2000" b="1" dirty="0">
                <a:solidFill>
                  <a:srgbClr val="002060"/>
                </a:solidFill>
              </a:rPr>
              <a:t>nie spożywa owoców </a:t>
            </a:r>
            <a:r>
              <a:rPr lang="pl-PL" sz="2000" dirty="0">
                <a:solidFill>
                  <a:srgbClr val="002060"/>
                </a:solidFill>
              </a:rPr>
              <a:t>codziennie. </a:t>
            </a:r>
            <a:r>
              <a:rPr lang="pl-PL" sz="2000" b="1" dirty="0">
                <a:solidFill>
                  <a:srgbClr val="002060"/>
                </a:solidFill>
              </a:rPr>
              <a:t>Warzyw nie spożywa</a:t>
            </a:r>
            <a:r>
              <a:rPr lang="pl-PL" sz="2000" dirty="0">
                <a:solidFill>
                  <a:srgbClr val="002060"/>
                </a:solidFill>
              </a:rPr>
              <a:t> codziennie aż 65% chłopców </a:t>
            </a:r>
            <a:br>
              <a:rPr lang="pl-PL" sz="2000" dirty="0">
                <a:solidFill>
                  <a:srgbClr val="002060"/>
                </a:solidFill>
              </a:rPr>
            </a:br>
            <a:r>
              <a:rPr lang="pl-PL" sz="2000" dirty="0">
                <a:solidFill>
                  <a:srgbClr val="002060"/>
                </a:solidFill>
              </a:rPr>
              <a:t>i 58% dziewcząt w tym wieku.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Według zaleceń Instytutu Żywności i Żywienia dziennie należy spożywać 5 porcji owoców i warzyw.</a:t>
            </a:r>
            <a:endParaRPr lang="pl-PL" sz="2000" baseline="30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Ilość owoców w diecie uczniów powinna być mniejsza niż warzyw.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66" y="1412678"/>
            <a:ext cx="3138447" cy="418459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6611779"/>
            <a:ext cx="120867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Dyląg</a:t>
            </a:r>
            <a:r>
              <a:rPr lang="en-US" sz="1000" dirty="0"/>
              <a:t> KA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wsp</a:t>
            </a:r>
            <a:r>
              <a:rPr lang="en-US" sz="1000" dirty="0"/>
              <a:t>. Increased prevalence of overweight and obesity among Polish children age 14-18 between 2001 and 2013 from Krakow, Poland - a cross-sectional study. </a:t>
            </a:r>
            <a:r>
              <a:rPr lang="en-US" sz="1000" dirty="0" err="1"/>
              <a:t>Prog</a:t>
            </a:r>
            <a:r>
              <a:rPr lang="en-US" sz="1000" dirty="0"/>
              <a:t> Health </a:t>
            </a:r>
            <a:r>
              <a:rPr lang="en-US" sz="1000" dirty="0" err="1"/>
              <a:t>Sci</a:t>
            </a:r>
            <a:r>
              <a:rPr lang="en-US" sz="1000" dirty="0"/>
              <a:t> 2015, Vol 5, No1. s.156-161.</a:t>
            </a:r>
          </a:p>
        </p:txBody>
      </p:sp>
    </p:spTree>
    <p:extLst>
      <p:ext uri="{BB962C8B-B14F-4D97-AF65-F5344CB8AC3E}">
        <p14:creationId xmlns:p14="http://schemas.microsoft.com/office/powerpoint/2010/main" val="263376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383" y="12092"/>
            <a:ext cx="1501951" cy="82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1966913" y="1238251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2000" b="1" dirty="0">
                <a:solidFill>
                  <a:schemeClr val="bg1"/>
                </a:solidFill>
              </a:rPr>
              <a:t>Indywidualne -Rodzina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764" y="1042777"/>
            <a:ext cx="10390909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Badania wskazują wyraźnie, że w Polsce znaczna część dzieci chętnie sięga po słodkie przekąski, które traktują jako szybki, prosty sposób zaspokojenia głodu, często zastępujący wartościowy posiłek</a:t>
            </a:r>
            <a:r>
              <a:rPr lang="pl-PL" sz="2000" baseline="30000" dirty="0">
                <a:solidFill>
                  <a:schemeClr val="accent5">
                    <a:lumMod val="50000"/>
                  </a:schemeClr>
                </a:solidFill>
              </a:rPr>
              <a:t>.  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Ponad 90% dzieci w wieku wczesnoszkolnym zadeklarowało, że bardzo lubi słodycze, choć codziennie spożywało je ok. 20-30% z nich. </a:t>
            </a:r>
          </a:p>
          <a:p>
            <a:pPr lvl="1">
              <a:spcAft>
                <a:spcPts val="600"/>
              </a:spcAft>
              <a:defRPr/>
            </a:pPr>
            <a:endParaRPr lang="pl-PL" baseline="30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119" y="3367683"/>
            <a:ext cx="1536799" cy="231199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66" y="3121354"/>
            <a:ext cx="2312291" cy="17354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972" y="2711299"/>
            <a:ext cx="2964108" cy="197607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0" y="6555678"/>
            <a:ext cx="91467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Kavey REW. How sweet it is: sugar-sweetened beverage consumption, obesity, and cardiovascular risk in childhood. J Am Diet </a:t>
            </a:r>
            <a:r>
              <a:rPr lang="en-US" sz="1000" dirty="0" err="1"/>
              <a:t>Assoc</a:t>
            </a:r>
            <a:r>
              <a:rPr lang="en-US" sz="1000" dirty="0"/>
              <a:t> 2010, 110(10): 1456-1460</a:t>
            </a:r>
          </a:p>
        </p:txBody>
      </p:sp>
    </p:spTree>
    <p:extLst>
      <p:ext uri="{BB962C8B-B14F-4D97-AF65-F5344CB8AC3E}">
        <p14:creationId xmlns:p14="http://schemas.microsoft.com/office/powerpoint/2010/main" val="223935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2700"/>
            <a:ext cx="10080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1966913" y="1238251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2000" b="1" dirty="0">
                <a:solidFill>
                  <a:schemeClr val="bg1"/>
                </a:solidFill>
              </a:rPr>
              <a:t>Indywidualne -Rodzina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707" y="986342"/>
            <a:ext cx="1089798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Badana populacja dzieci, w zdecydowanej większości, lubiła spożywać napoje słodkie.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Słodkie napoje gazowane (typu cola, oranżada, </a:t>
            </a:r>
            <a:r>
              <a:rPr lang="pl-PL" sz="2000" dirty="0" err="1">
                <a:solidFill>
                  <a:schemeClr val="accent5">
                    <a:lumMod val="50000"/>
                  </a:schemeClr>
                </a:solidFill>
              </a:rPr>
              <a:t>ice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accent5">
                    <a:lumMod val="50000"/>
                  </a:schemeClr>
                </a:solidFill>
              </a:rPr>
              <a:t>tea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) pije codziennie raz lub więcej razy 20% chłopców oraz 15% dziewcząt szkół podstawowych młodszych klas oraz 25% chłopców i 20 % dziewcząt w wieku 13-15 lat.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W ciągu ostatnich 20 lat spożycie słodkich napoi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wzrosło o 300%. </a:t>
            </a:r>
          </a:p>
          <a:p>
            <a:pPr lvl="1">
              <a:spcAft>
                <a:spcPts val="600"/>
              </a:spcAft>
              <a:defRPr/>
            </a:pPr>
            <a:r>
              <a:rPr lang="pl-PL" dirty="0">
                <a:solidFill>
                  <a:srgbClr val="FF0000"/>
                </a:solidFill>
              </a:rPr>
              <a:t>Spowodowało to zmniejszenie spożycia mleka, przez co podaż Ca, P, białka i witamin (A, B2 , B12) został obniżony. </a:t>
            </a:r>
          </a:p>
          <a:p>
            <a:pPr lvl="1">
              <a:spcAft>
                <a:spcPts val="600"/>
              </a:spcAft>
              <a:defRPr/>
            </a:pPr>
            <a:r>
              <a:rPr lang="pl-PL" dirty="0">
                <a:solidFill>
                  <a:srgbClr val="FF0000"/>
                </a:solidFill>
              </a:rPr>
              <a:t>Wzrost spożycia takich napoi przyczynia się do zwiększenia dziennej podaży energii oraz dodatnio koreluje ze wzrostem masy ciała</a:t>
            </a:r>
            <a:r>
              <a:rPr lang="pl-PL" dirty="0"/>
              <a:t> </a:t>
            </a:r>
            <a:endParaRPr lang="pl-PL" sz="2000" baseline="30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spcAft>
                <a:spcPts val="600"/>
              </a:spcAft>
              <a:defRPr/>
            </a:pPr>
            <a:endParaRPr lang="pl-PL" baseline="30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387" y="4062628"/>
            <a:ext cx="1871663" cy="207645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0" y="6391870"/>
            <a:ext cx="11720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Szczepańska E, Piórkowska K, </a:t>
            </a:r>
            <a:r>
              <a:rPr lang="pl-PL" sz="1000" dirty="0" err="1"/>
              <a:t>Niedworok</a:t>
            </a:r>
            <a:r>
              <a:rPr lang="pl-PL" sz="1000" dirty="0"/>
              <a:t> E, </a:t>
            </a:r>
            <a:r>
              <a:rPr lang="pl-PL" sz="1000" dirty="0" err="1"/>
              <a:t>MucWierzgoń</a:t>
            </a:r>
            <a:r>
              <a:rPr lang="pl-PL" sz="1000" dirty="0"/>
              <a:t>  M. Konsumpcja słodyczy i napojów </a:t>
            </a:r>
            <a:r>
              <a:rPr lang="pl-PL" sz="1000" dirty="0" err="1"/>
              <a:t>wysokosłodzonych</a:t>
            </a:r>
            <a:r>
              <a:rPr lang="pl-PL" sz="1000" dirty="0"/>
              <a:t> w aspekcie występowania otyłości na przykładzie dzieci zamieszkujących obszary miejskie i  wiejskie. </a:t>
            </a:r>
            <a:r>
              <a:rPr lang="pl-PL" sz="1000" dirty="0" err="1"/>
              <a:t>Endokrynol</a:t>
            </a:r>
            <a:r>
              <a:rPr lang="pl-PL" sz="1000" dirty="0"/>
              <a:t> Otył </a:t>
            </a:r>
            <a:r>
              <a:rPr lang="pl-PL" sz="1000" dirty="0" err="1"/>
              <a:t>Zab</a:t>
            </a:r>
            <a:r>
              <a:rPr lang="pl-PL" sz="1000" dirty="0"/>
              <a:t> </a:t>
            </a:r>
            <a:r>
              <a:rPr lang="pl-PL" sz="1000" dirty="0" err="1"/>
              <a:t>Przem</a:t>
            </a:r>
            <a:r>
              <a:rPr lang="pl-PL" sz="1000" dirty="0"/>
              <a:t> Mat 2010, 6(2): 78-84.</a:t>
            </a:r>
          </a:p>
        </p:txBody>
      </p:sp>
    </p:spTree>
    <p:extLst>
      <p:ext uri="{BB962C8B-B14F-4D97-AF65-F5344CB8AC3E}">
        <p14:creationId xmlns:p14="http://schemas.microsoft.com/office/powerpoint/2010/main" val="297108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4" y="62577"/>
            <a:ext cx="10080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1966913" y="1238251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2000" b="1">
                <a:solidFill>
                  <a:schemeClr val="bg1"/>
                </a:solidFill>
              </a:rPr>
              <a:t>Indywidualne -Rodzina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578" y="881310"/>
            <a:ext cx="10698479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Badana populacja dzieci nie stroniła też od fast food. Z badań dzieci w wieku 11-18 lat wynika, że częste spożywanie przez nich posiłków w barach szybkiej obsługi (3 razy w tygodniu lub częściej) wiązało się ze zwiększoną konsumpcją kalorii o 40% w grupie chłopców i o 37% w grupie dziewcząt.</a:t>
            </a:r>
            <a:endParaRPr lang="pl-PL" sz="2000" baseline="30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Także częstotliwość podjadania słonych przekąsek była wysoka. Przekąski takie są bogatym źródłem soli, która nie powoduje bezpośrednio otyłości, jednak należy do czynników przyczyniających się do jej rozwoju. </a:t>
            </a:r>
          </a:p>
          <a:p>
            <a:pPr lvl="1" algn="ctr">
              <a:spcAft>
                <a:spcPts val="600"/>
              </a:spcAft>
              <a:defRPr/>
            </a:pPr>
            <a:r>
              <a:rPr lang="pl-PL" sz="2000" dirty="0">
                <a:solidFill>
                  <a:srgbClr val="FF0000"/>
                </a:solidFill>
              </a:rPr>
              <a:t>Dzieci, których dieta jest bogata w słone produkty, mają skłonność do wypijania dużych ilości napojów, głównie słodzonych</a:t>
            </a:r>
            <a:r>
              <a:rPr lang="pl-PL" sz="2000" baseline="30000" dirty="0">
                <a:solidFill>
                  <a:srgbClr val="FF0000"/>
                </a:solidFill>
              </a:rPr>
              <a:t>.</a:t>
            </a: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baseline="30000" dirty="0">
              <a:solidFill>
                <a:srgbClr val="FF0000"/>
              </a:solidFill>
            </a:endParaRP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baseline="30000" dirty="0">
              <a:solidFill>
                <a:srgbClr val="FF0000"/>
              </a:solidFill>
            </a:endParaRPr>
          </a:p>
          <a:p>
            <a:pPr marL="342900" indent="-34290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baseline="30000" dirty="0">
              <a:solidFill>
                <a:srgbClr val="FF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4" y="3870492"/>
            <a:ext cx="1771834" cy="227939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587" y="4514295"/>
            <a:ext cx="1518036" cy="126198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6457890"/>
            <a:ext cx="11998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000" dirty="0">
                <a:solidFill>
                  <a:prstClr val="black"/>
                </a:solidFill>
              </a:rPr>
              <a:t>French SA, Story M, </a:t>
            </a:r>
            <a:r>
              <a:rPr lang="pl-PL" sz="1000" dirty="0" err="1">
                <a:solidFill>
                  <a:prstClr val="black"/>
                </a:solidFill>
              </a:rPr>
              <a:t>Neumark-Sztainer</a:t>
            </a:r>
            <a:r>
              <a:rPr lang="pl-PL" sz="1000" dirty="0">
                <a:solidFill>
                  <a:prstClr val="black"/>
                </a:solidFill>
              </a:rPr>
              <a:t> D, et al. Fast food </a:t>
            </a:r>
            <a:r>
              <a:rPr lang="pl-PL" sz="1000" dirty="0" err="1">
                <a:solidFill>
                  <a:prstClr val="black"/>
                </a:solidFill>
              </a:rPr>
              <a:t>restaurant</a:t>
            </a:r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pl-PL" sz="1000" dirty="0" err="1">
                <a:solidFill>
                  <a:prstClr val="black"/>
                </a:solidFill>
              </a:rPr>
              <a:t>use</a:t>
            </a:r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pl-PL" sz="1000" dirty="0" err="1">
                <a:solidFill>
                  <a:prstClr val="black"/>
                </a:solidFill>
              </a:rPr>
              <a:t>among</a:t>
            </a:r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pl-PL" sz="1000" dirty="0" err="1">
                <a:solidFill>
                  <a:prstClr val="black"/>
                </a:solidFill>
              </a:rPr>
              <a:t>adolescents</a:t>
            </a:r>
            <a:r>
              <a:rPr lang="pl-PL" sz="1000" dirty="0">
                <a:solidFill>
                  <a:prstClr val="black"/>
                </a:solidFill>
              </a:rPr>
              <a:t>: </a:t>
            </a:r>
            <a:r>
              <a:rPr lang="pl-PL" sz="1000" dirty="0" err="1">
                <a:solidFill>
                  <a:prstClr val="black"/>
                </a:solidFill>
              </a:rPr>
              <a:t>associations</a:t>
            </a:r>
            <a:r>
              <a:rPr lang="pl-PL" sz="1000" dirty="0">
                <a:solidFill>
                  <a:prstClr val="black"/>
                </a:solidFill>
              </a:rPr>
              <a:t> with </a:t>
            </a:r>
            <a:r>
              <a:rPr lang="pl-PL" sz="1000" dirty="0" err="1">
                <a:solidFill>
                  <a:prstClr val="black"/>
                </a:solidFill>
              </a:rPr>
              <a:t>nutrient</a:t>
            </a:r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pl-PL" sz="1000" dirty="0" err="1">
                <a:solidFill>
                  <a:prstClr val="black"/>
                </a:solidFill>
              </a:rPr>
              <a:t>intake</a:t>
            </a:r>
            <a:r>
              <a:rPr lang="pl-PL" sz="1000" dirty="0">
                <a:solidFill>
                  <a:prstClr val="black"/>
                </a:solidFill>
              </a:rPr>
              <a:t>, food </a:t>
            </a:r>
            <a:r>
              <a:rPr lang="pl-PL" sz="1000" dirty="0" err="1">
                <a:solidFill>
                  <a:prstClr val="black"/>
                </a:solidFill>
              </a:rPr>
              <a:t>choices</a:t>
            </a:r>
            <a:r>
              <a:rPr lang="pl-PL" sz="1000" dirty="0">
                <a:solidFill>
                  <a:prstClr val="black"/>
                </a:solidFill>
              </a:rPr>
              <a:t> and </a:t>
            </a:r>
            <a:r>
              <a:rPr lang="pl-PL" sz="1000" dirty="0" err="1">
                <a:solidFill>
                  <a:prstClr val="black"/>
                </a:solidFill>
              </a:rPr>
              <a:t>behavioral</a:t>
            </a:r>
            <a:r>
              <a:rPr lang="pl-PL" sz="1000" dirty="0">
                <a:solidFill>
                  <a:prstClr val="black"/>
                </a:solidFill>
              </a:rPr>
              <a:t> and </a:t>
            </a:r>
            <a:r>
              <a:rPr lang="pl-PL" sz="1000" dirty="0" err="1">
                <a:solidFill>
                  <a:prstClr val="black"/>
                </a:solidFill>
              </a:rPr>
              <a:t>psychosocial</a:t>
            </a:r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pl-PL" sz="1000" dirty="0" err="1">
                <a:solidFill>
                  <a:prstClr val="black"/>
                </a:solidFill>
              </a:rPr>
              <a:t>variables</a:t>
            </a:r>
            <a:r>
              <a:rPr lang="pl-PL" sz="1000" dirty="0">
                <a:solidFill>
                  <a:prstClr val="black"/>
                </a:solidFill>
              </a:rPr>
              <a:t>. </a:t>
            </a:r>
            <a:r>
              <a:rPr lang="pl-PL" sz="1000" dirty="0" err="1">
                <a:solidFill>
                  <a:prstClr val="black"/>
                </a:solidFill>
              </a:rPr>
              <a:t>Int</a:t>
            </a:r>
            <a:r>
              <a:rPr lang="pl-PL" sz="1000" dirty="0">
                <a:solidFill>
                  <a:prstClr val="black"/>
                </a:solidFill>
              </a:rPr>
              <a:t> J </a:t>
            </a:r>
            <a:r>
              <a:rPr lang="pl-PL" sz="1000" dirty="0" err="1">
                <a:solidFill>
                  <a:prstClr val="black"/>
                </a:solidFill>
              </a:rPr>
              <a:t>Obes</a:t>
            </a:r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pl-PL" sz="1000" dirty="0" err="1">
                <a:solidFill>
                  <a:prstClr val="black"/>
                </a:solidFill>
              </a:rPr>
              <a:t>Relat</a:t>
            </a:r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pl-PL" sz="1000" dirty="0" err="1">
                <a:solidFill>
                  <a:prstClr val="black"/>
                </a:solidFill>
              </a:rPr>
              <a:t>Metab</a:t>
            </a:r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pl-PL" sz="1000" dirty="0" err="1">
                <a:solidFill>
                  <a:prstClr val="black"/>
                </a:solidFill>
              </a:rPr>
              <a:t>Disord</a:t>
            </a:r>
            <a:r>
              <a:rPr lang="pl-PL" sz="1000" dirty="0">
                <a:solidFill>
                  <a:prstClr val="black"/>
                </a:solidFill>
              </a:rPr>
              <a:t> 2001, 25(12): 1823-1833.</a:t>
            </a:r>
          </a:p>
        </p:txBody>
      </p:sp>
    </p:spTree>
    <p:extLst>
      <p:ext uri="{BB962C8B-B14F-4D97-AF65-F5344CB8AC3E}">
        <p14:creationId xmlns:p14="http://schemas.microsoft.com/office/powerpoint/2010/main" val="305984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Choroby na tle nieprawidłowego żywienia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Osteoporoza</a:t>
            </a:r>
          </a:p>
          <a:p>
            <a:r>
              <a:rPr lang="pl-PL" dirty="0">
                <a:solidFill>
                  <a:srgbClr val="002060"/>
                </a:solidFill>
              </a:rPr>
              <a:t>Próchnica zębów</a:t>
            </a:r>
          </a:p>
          <a:p>
            <a:r>
              <a:rPr lang="pl-PL" dirty="0">
                <a:solidFill>
                  <a:srgbClr val="002060"/>
                </a:solidFill>
              </a:rPr>
              <a:t>Otyłość</a:t>
            </a:r>
          </a:p>
          <a:p>
            <a:r>
              <a:rPr lang="pl-PL" dirty="0">
                <a:solidFill>
                  <a:srgbClr val="002060"/>
                </a:solidFill>
              </a:rPr>
              <a:t>Cukrzyca typu II</a:t>
            </a:r>
          </a:p>
          <a:p>
            <a:r>
              <a:rPr lang="pl-PL" dirty="0">
                <a:solidFill>
                  <a:srgbClr val="002060"/>
                </a:solidFill>
              </a:rPr>
              <a:t>Nadciśnienie tętnicze</a:t>
            </a:r>
          </a:p>
          <a:p>
            <a:r>
              <a:rPr lang="pl-PL" dirty="0">
                <a:solidFill>
                  <a:srgbClr val="002060"/>
                </a:solidFill>
              </a:rPr>
              <a:t>Zespół metaboliczny</a:t>
            </a:r>
          </a:p>
          <a:p>
            <a:r>
              <a:rPr lang="pl-PL" dirty="0">
                <a:solidFill>
                  <a:srgbClr val="002060"/>
                </a:solidFill>
              </a:rPr>
              <a:t>Choroby serca i układu krążenia;</a:t>
            </a:r>
          </a:p>
          <a:p>
            <a:r>
              <a:rPr lang="pl-PL" dirty="0">
                <a:solidFill>
                  <a:srgbClr val="002060"/>
                </a:solidFill>
              </a:rPr>
              <a:t>Nowotwory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298" y="96116"/>
            <a:ext cx="143268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6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767051" cy="92334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Próchnica zębów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7255" y="1426614"/>
            <a:ext cx="10515600" cy="4351338"/>
          </a:xfrm>
        </p:spPr>
        <p:txBody>
          <a:bodyPr/>
          <a:lstStyle/>
          <a:p>
            <a:r>
              <a:rPr lang="pl-PL" sz="2000" dirty="0">
                <a:solidFill>
                  <a:srgbClr val="002060"/>
                </a:solidFill>
              </a:rPr>
              <a:t>Na rozwój próchnicy ma wpływ indywidualna podatność zęba, która zależy m.in. od budowy anatomicznej, stopnia mineralizacji czy wytrzymałości na działanie szkodliwych czynników.</a:t>
            </a:r>
          </a:p>
          <a:p>
            <a:r>
              <a:rPr lang="pl-PL" sz="2000" dirty="0">
                <a:solidFill>
                  <a:srgbClr val="002060"/>
                </a:solidFill>
              </a:rPr>
              <a:t>Próchnicy sprzyja spożywanie produktów bogatych w węglowodany</a:t>
            </a:r>
          </a:p>
          <a:p>
            <a:r>
              <a:rPr lang="pl-PL" sz="2000" dirty="0">
                <a:solidFill>
                  <a:srgbClr val="002060"/>
                </a:solidFill>
              </a:rPr>
              <a:t>Także kwasy zawarte w słodzonych napojach, sokach owocowych, owocach mogą pośrednio sprzyjać próchnicy poprzez uszkodzenie szkliwa i zwiększenie podatności zębów na rozwój próchnicy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2060"/>
                </a:solidFill>
              </a:rPr>
              <a:t>Czynniki żywieniowe pomagające chronić zęby przed próchnicą</a:t>
            </a:r>
          </a:p>
          <a:p>
            <a:r>
              <a:rPr lang="nn-NO" sz="2000" dirty="0">
                <a:solidFill>
                  <a:srgbClr val="002060"/>
                </a:solidFill>
              </a:rPr>
              <a:t>wapń, </a:t>
            </a:r>
            <a:endParaRPr lang="pl-PL" sz="2000" dirty="0">
              <a:solidFill>
                <a:srgbClr val="002060"/>
              </a:solidFill>
            </a:endParaRPr>
          </a:p>
          <a:p>
            <a:r>
              <a:rPr lang="nn-NO" sz="2000" dirty="0">
                <a:solidFill>
                  <a:srgbClr val="002060"/>
                </a:solidFill>
              </a:rPr>
              <a:t>witamina D, </a:t>
            </a:r>
            <a:endParaRPr lang="pl-PL" sz="2000" dirty="0">
              <a:solidFill>
                <a:srgbClr val="002060"/>
              </a:solidFill>
            </a:endParaRPr>
          </a:p>
          <a:p>
            <a:r>
              <a:rPr lang="pl-PL" sz="2000" dirty="0">
                <a:solidFill>
                  <a:srgbClr val="002060"/>
                </a:solidFill>
              </a:rPr>
              <a:t>f</a:t>
            </a:r>
            <a:r>
              <a:rPr lang="nn-NO" sz="2000" dirty="0">
                <a:solidFill>
                  <a:srgbClr val="002060"/>
                </a:solidFill>
              </a:rPr>
              <a:t>osfor</a:t>
            </a:r>
            <a:r>
              <a:rPr lang="pl-PL" sz="2000" dirty="0">
                <a:solidFill>
                  <a:srgbClr val="002060"/>
                </a:solidFill>
              </a:rPr>
              <a:t>,</a:t>
            </a:r>
            <a:r>
              <a:rPr lang="nn-NO" sz="2000" dirty="0">
                <a:solidFill>
                  <a:srgbClr val="002060"/>
                </a:solidFill>
              </a:rPr>
              <a:t> </a:t>
            </a:r>
            <a:endParaRPr lang="pl-PL" sz="2000" dirty="0">
              <a:solidFill>
                <a:srgbClr val="002060"/>
              </a:solidFill>
            </a:endParaRPr>
          </a:p>
          <a:p>
            <a:r>
              <a:rPr lang="nn-NO" sz="2000" dirty="0">
                <a:solidFill>
                  <a:srgbClr val="002060"/>
                </a:solidFill>
              </a:rPr>
              <a:t>fluor</a:t>
            </a:r>
            <a:r>
              <a:rPr lang="pl-PL" sz="2000" dirty="0">
                <a:solidFill>
                  <a:srgbClr val="002060"/>
                </a:solidFill>
              </a:rPr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775" y="3666426"/>
            <a:ext cx="3914861" cy="2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767051" cy="92334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Osteoporoza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975" y="1135668"/>
            <a:ext cx="720852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pl-PL" sz="2000" dirty="0">
                <a:solidFill>
                  <a:srgbClr val="002060"/>
                </a:solidFill>
              </a:rPr>
              <a:t>Do 30 roku życia budowana jest szczytowa masa kostna, a po tym czasie następuje powolny jej spadek. Do czynników, które wpływają na gęstość mineralną kości zalicza się prawidłowe zbilansowanie diety oraz zdrowy styl życia. 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pl-PL" sz="2000" dirty="0">
                <a:solidFill>
                  <a:srgbClr val="002060"/>
                </a:solidFill>
              </a:rPr>
              <a:t>Wśród nich najistotniejsze są:</a:t>
            </a:r>
          </a:p>
          <a:p>
            <a:pPr>
              <a:lnSpc>
                <a:spcPct val="134000"/>
              </a:lnSpc>
            </a:pPr>
            <a:r>
              <a:rPr lang="pl-PL" sz="2000" dirty="0">
                <a:solidFill>
                  <a:srgbClr val="002060"/>
                </a:solidFill>
              </a:rPr>
              <a:t>aktywność fizyczna </a:t>
            </a:r>
          </a:p>
          <a:p>
            <a:pPr>
              <a:lnSpc>
                <a:spcPct val="134000"/>
              </a:lnSpc>
            </a:pPr>
            <a:r>
              <a:rPr lang="pl-PL" sz="2000" dirty="0">
                <a:solidFill>
                  <a:srgbClr val="002060"/>
                </a:solidFill>
              </a:rPr>
              <a:t>wapń</a:t>
            </a:r>
          </a:p>
          <a:p>
            <a:pPr>
              <a:lnSpc>
                <a:spcPct val="134000"/>
              </a:lnSpc>
            </a:pPr>
            <a:r>
              <a:rPr lang="pl-PL" sz="2000" dirty="0">
                <a:solidFill>
                  <a:srgbClr val="002060"/>
                </a:solidFill>
              </a:rPr>
              <a:t>witamina D </a:t>
            </a:r>
          </a:p>
          <a:p>
            <a:pPr>
              <a:lnSpc>
                <a:spcPct val="134000"/>
              </a:lnSpc>
            </a:pPr>
            <a:r>
              <a:rPr lang="pl-PL" sz="2000" dirty="0">
                <a:solidFill>
                  <a:srgbClr val="002060"/>
                </a:solidFill>
              </a:rPr>
              <a:t>używki – negatywnie na stan kości wpływa nadmierna konsumpcja alkoholu, kofeiny oraz palenie papierosów.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577" y="2354746"/>
            <a:ext cx="4433627" cy="31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612" y="1278512"/>
            <a:ext cx="6932691" cy="328677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909241" y="3732953"/>
            <a:ext cx="6423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Ryc. Odsetek dzieci i młodzieży z nadwagą w Polsce według źródeł danych</a:t>
            </a:r>
          </a:p>
        </p:txBody>
      </p:sp>
      <p:sp>
        <p:nvSpPr>
          <p:cNvPr id="5" name="Prostokąt 4"/>
          <p:cNvSpPr/>
          <p:nvPr/>
        </p:nvSpPr>
        <p:spPr>
          <a:xfrm>
            <a:off x="2726532" y="4898344"/>
            <a:ext cx="8186597" cy="1015663"/>
          </a:xfrm>
          <a:prstGeom prst="rect">
            <a:avLst/>
          </a:prstGeom>
          <a:ln w="38100">
            <a:solidFill>
              <a:srgbClr val="DBD8B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rgbClr val="1D2C4E"/>
                </a:solidFill>
              </a:rPr>
              <a:t>W przypadku dzieci i młodzieży (osoby poniżej 20 roku życia), NCD </a:t>
            </a:r>
            <a:r>
              <a:rPr lang="pl-PL" sz="2000" dirty="0" err="1">
                <a:solidFill>
                  <a:srgbClr val="1D2C4E"/>
                </a:solidFill>
              </a:rPr>
              <a:t>RisC</a:t>
            </a:r>
            <a:r>
              <a:rPr lang="pl-PL" sz="2000" dirty="0">
                <a:solidFill>
                  <a:srgbClr val="1D2C4E"/>
                </a:solidFill>
              </a:rPr>
              <a:t> wskazuje, że w 2016 r. w Polsce nadwagę miało 31% chłopców i 20% dziewcząt, a otyłość 13% chłopców i 5% dziewcząt </a:t>
            </a:r>
          </a:p>
        </p:txBody>
      </p:sp>
      <p:sp>
        <p:nvSpPr>
          <p:cNvPr id="7" name="Prostokąt 6"/>
          <p:cNvSpPr/>
          <p:nvPr/>
        </p:nvSpPr>
        <p:spPr>
          <a:xfrm>
            <a:off x="592041" y="2198418"/>
            <a:ext cx="3733045" cy="2308324"/>
          </a:xfrm>
          <a:prstGeom prst="rect">
            <a:avLst/>
          </a:prstGeom>
          <a:ln w="38100">
            <a:solidFill>
              <a:srgbClr val="DBD8BA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1D2C4E"/>
                </a:solidFill>
              </a:rPr>
              <a:t>Otyłość lub nadwaga to problem </a:t>
            </a:r>
            <a:r>
              <a:rPr lang="pl-PL" b="1" dirty="0">
                <a:solidFill>
                  <a:srgbClr val="1D2C4E"/>
                </a:solidFill>
              </a:rPr>
              <a:t>41 mln </a:t>
            </a:r>
            <a:r>
              <a:rPr lang="pl-PL" dirty="0">
                <a:solidFill>
                  <a:srgbClr val="1D2C4E"/>
                </a:solidFill>
              </a:rPr>
              <a:t>dzieci poniżej 5. roku życia i </a:t>
            </a:r>
            <a:r>
              <a:rPr lang="pl-PL" b="1" dirty="0">
                <a:solidFill>
                  <a:srgbClr val="1D2C4E"/>
                </a:solidFill>
              </a:rPr>
              <a:t>340 mln</a:t>
            </a:r>
            <a:r>
              <a:rPr lang="pl-PL" dirty="0">
                <a:solidFill>
                  <a:srgbClr val="1D2C4E"/>
                </a:solidFill>
              </a:rPr>
              <a:t> w przedziale wiekowym 5–19 lat, to dane Światowej Organizacji Zdrowia z 2016 roku. </a:t>
            </a:r>
          </a:p>
          <a:p>
            <a:r>
              <a:rPr lang="pl-PL" dirty="0">
                <a:solidFill>
                  <a:srgbClr val="1D2C4E"/>
                </a:solidFill>
              </a:rPr>
              <a:t>W 1974 roku dzieci (powyżej 5. roku życia) i młodzieży z otyłością i nadwagą było 11 mln.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26748" y="6211669"/>
            <a:ext cx="773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hlinkClick r:id="rId3"/>
              </a:rPr>
              <a:t>https://www.who.int/news-room/fact-sheets/detail/obesity-and-overweight</a:t>
            </a:r>
            <a:endParaRPr lang="pl-PL" sz="1200" dirty="0"/>
          </a:p>
          <a:p>
            <a:r>
              <a:rPr lang="pl-PL" sz="1200" dirty="0">
                <a:hlinkClick r:id="rId4"/>
              </a:rPr>
              <a:t>https://www.nfz.gov.pl/aktualnosci/aktualnosci-centrali/prezentacja-raportu-cukier-otylosc-konsekwencje,7296.html</a:t>
            </a:r>
            <a:endParaRPr lang="pl-PL" sz="1200" dirty="0"/>
          </a:p>
          <a:p>
            <a:endParaRPr lang="pl-PL" sz="1200" dirty="0"/>
          </a:p>
        </p:txBody>
      </p:sp>
      <p:sp>
        <p:nvSpPr>
          <p:cNvPr id="6" name="Prostokąt 5"/>
          <p:cNvSpPr/>
          <p:nvPr/>
        </p:nvSpPr>
        <p:spPr>
          <a:xfrm>
            <a:off x="699322" y="336069"/>
            <a:ext cx="28216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>
                <a:solidFill>
                  <a:schemeClr val="accent6">
                    <a:lumMod val="75000"/>
                  </a:schemeClr>
                </a:solidFill>
              </a:rPr>
              <a:t>Otyłość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55661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7" y="137391"/>
            <a:ext cx="10080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32954" y="32050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Wczesne i odległe powikłania otyłości u dzieci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401417" y="1130251"/>
          <a:ext cx="8910002" cy="5079356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455001">
                  <a:extLst>
                    <a:ext uri="{9D8B030D-6E8A-4147-A177-3AD203B41FA5}">
                      <a16:colId xmlns:a16="http://schemas.microsoft.com/office/drawing/2014/main" val="3354593996"/>
                    </a:ext>
                  </a:extLst>
                </a:gridCol>
                <a:gridCol w="4455001">
                  <a:extLst>
                    <a:ext uri="{9D8B030D-6E8A-4147-A177-3AD203B41FA5}">
                      <a16:colId xmlns:a16="http://schemas.microsoft.com/office/drawing/2014/main" val="118054669"/>
                    </a:ext>
                  </a:extLst>
                </a:gridCol>
              </a:tblGrid>
              <a:tr h="1118097"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rgbClr val="1D2C4E"/>
                          </a:solidFill>
                        </a:rPr>
                        <a:t>Sercowo­‑naczyniowe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dirty="0">
                          <a:solidFill>
                            <a:srgbClr val="1D2C4E"/>
                          </a:solidFill>
                        </a:rPr>
                        <a:t>dyslipidemia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dirty="0">
                          <a:solidFill>
                            <a:srgbClr val="1D2C4E"/>
                          </a:solidFill>
                        </a:rPr>
                        <a:t>nadciśnienie tętnicze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dirty="0">
                          <a:solidFill>
                            <a:srgbClr val="1D2C4E"/>
                          </a:solidFill>
                        </a:rPr>
                        <a:t>przerost lewej komory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dirty="0">
                          <a:solidFill>
                            <a:srgbClr val="1D2C4E"/>
                          </a:solidFill>
                        </a:rPr>
                        <a:t>wczesne zmiany miażdżycowe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1716"/>
                  </a:ext>
                </a:extLst>
              </a:tr>
              <a:tr h="1884793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Endokrynologiczne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err="1">
                          <a:solidFill>
                            <a:srgbClr val="1D2C4E"/>
                          </a:solidFill>
                        </a:rPr>
                        <a:t>insulinooporność</a:t>
                      </a: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 i zespół metaboliczny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cukrzyca typu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przedwczesne dojrzewanie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niedobór hormonu wzrostu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zaburzenia miesiączkowania i zespół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err="1">
                          <a:solidFill>
                            <a:srgbClr val="1D2C4E"/>
                          </a:solidFill>
                        </a:rPr>
                        <a:t>policystycznych</a:t>
                      </a: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 jajników u dziewcząt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err="1">
                          <a:solidFill>
                            <a:srgbClr val="1D2C4E"/>
                          </a:solidFill>
                        </a:rPr>
                        <a:t>hipogonadyzm</a:t>
                      </a: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 u chłopców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872600"/>
                  </a:ext>
                </a:extLst>
              </a:tr>
              <a:tr h="606967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Ze strony układu immunologicznego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podwyższony poziom wskaźników stanu zapalnego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54236"/>
                  </a:ext>
                </a:extLst>
              </a:tr>
              <a:tr h="606967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Skórne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rogowacenie ciemne (</a:t>
                      </a:r>
                      <a:r>
                        <a:rPr lang="pl-PL" sz="1600" dirty="0" err="1">
                          <a:solidFill>
                            <a:srgbClr val="1D2C4E"/>
                          </a:solidFill>
                        </a:rPr>
                        <a:t>acanthosis</a:t>
                      </a: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 </a:t>
                      </a:r>
                      <a:r>
                        <a:rPr lang="pl-PL" sz="1600" dirty="0" err="1">
                          <a:solidFill>
                            <a:srgbClr val="1D2C4E"/>
                          </a:solidFill>
                        </a:rPr>
                        <a:t>nigricans</a:t>
                      </a: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rozstępy skórne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780298"/>
                  </a:ext>
                </a:extLst>
              </a:tr>
              <a:tr h="862532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Pulmonologiczne</a:t>
                      </a:r>
                      <a:endParaRPr lang="pl-PL" sz="1600" b="0" dirty="0">
                        <a:solidFill>
                          <a:srgbClr val="1D2C4E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zespół bezdechu sennego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astma oskrzelowa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nietolerancja wysiłku fizycznego </a:t>
                      </a:r>
                      <a:endParaRPr lang="pl-PL" sz="1600" b="0" dirty="0">
                        <a:solidFill>
                          <a:srgbClr val="1D2C4E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099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40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24408" y="1095344"/>
            <a:ext cx="8341068" cy="47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2700"/>
            <a:ext cx="10080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007768" y="56515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Wczesne i odległe powikłania otyłości u dzieci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321721" y="1011847"/>
          <a:ext cx="9060874" cy="5472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30437">
                  <a:extLst>
                    <a:ext uri="{9D8B030D-6E8A-4147-A177-3AD203B41FA5}">
                      <a16:colId xmlns:a16="http://schemas.microsoft.com/office/drawing/2014/main" val="3354593996"/>
                    </a:ext>
                  </a:extLst>
                </a:gridCol>
                <a:gridCol w="4530437">
                  <a:extLst>
                    <a:ext uri="{9D8B030D-6E8A-4147-A177-3AD203B41FA5}">
                      <a16:colId xmlns:a16="http://schemas.microsoft.com/office/drawing/2014/main" val="118054669"/>
                    </a:ext>
                  </a:extLst>
                </a:gridCol>
              </a:tblGrid>
              <a:tr h="846683">
                <a:tc>
                  <a:txBody>
                    <a:bodyPr/>
                    <a:lstStyle/>
                    <a:p>
                      <a:r>
                        <a:rPr lang="pl-PL" sz="1600" b="0" dirty="0">
                          <a:solidFill>
                            <a:srgbClr val="1D2C4E"/>
                          </a:solidFill>
                        </a:rPr>
                        <a:t>Gastroenterologiczne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dirty="0">
                          <a:solidFill>
                            <a:srgbClr val="1D2C4E"/>
                          </a:solidFill>
                        </a:rPr>
                        <a:t>choroba </a:t>
                      </a:r>
                      <a:r>
                        <a:rPr lang="pl-PL" sz="1600" b="0" dirty="0" err="1">
                          <a:solidFill>
                            <a:srgbClr val="1D2C4E"/>
                          </a:solidFill>
                        </a:rPr>
                        <a:t>stłuszczeniowa</a:t>
                      </a:r>
                      <a:r>
                        <a:rPr lang="pl-PL" sz="1600" b="0" dirty="0">
                          <a:solidFill>
                            <a:srgbClr val="1D2C4E"/>
                          </a:solidFill>
                        </a:rPr>
                        <a:t> wątroby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dirty="0">
                          <a:solidFill>
                            <a:srgbClr val="1D2C4E"/>
                          </a:solidFill>
                        </a:rPr>
                        <a:t>kamica pęcherzyka żółciowego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dirty="0">
                          <a:solidFill>
                            <a:srgbClr val="1D2C4E"/>
                          </a:solidFill>
                        </a:rPr>
                        <a:t>refluks żołądkowo-przełykowy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872600"/>
                  </a:ext>
                </a:extLst>
              </a:tr>
              <a:tr h="1097552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Onkologiczne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zwiększone ryzyko raka jelita grubego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zwiększone ryzyko nowotworów piersi, trzonu macicy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zwiększone ryzyko nowotworu prostaty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54236"/>
                  </a:ext>
                </a:extLst>
              </a:tr>
              <a:tr h="2351897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Ze strony narządu ruchu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zespół przeciążeniowy stawów kolanowych i biodrowych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młodzieńcze złuszczenie głowy kości udowej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choroba </a:t>
                      </a:r>
                      <a:r>
                        <a:rPr lang="pl-PL" sz="1600" dirty="0" err="1">
                          <a:solidFill>
                            <a:srgbClr val="1D2C4E"/>
                          </a:solidFill>
                        </a:rPr>
                        <a:t>Blounta</a:t>
                      </a: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 (piszczel szpotawa)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koślawość kolan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płaskostopie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żylaki kończyn dolnych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dna moczanowa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029080"/>
                  </a:ext>
                </a:extLst>
              </a:tr>
              <a:tr h="1175948"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Emocjonalne</a:t>
                      </a:r>
                    </a:p>
                    <a:p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i psychospołeczne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niska samoocena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okresy depresji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izolacja społeczna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>
                          <a:solidFill>
                            <a:srgbClr val="1D2C4E"/>
                          </a:solidFill>
                        </a:rPr>
                        <a:t>zwiększona liczba hospitalizacji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D2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81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945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6186" y="944549"/>
            <a:ext cx="2836025" cy="532650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+mn-lt"/>
              </a:rPr>
              <a:t>Cukrzyca typu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6186" y="1857760"/>
            <a:ext cx="5903421" cy="3848791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pl-PL" sz="1800" dirty="0">
                <a:solidFill>
                  <a:srgbClr val="002060"/>
                </a:solidFill>
              </a:rPr>
              <a:t>Choroba przewlekła związana z nieprawidłowym metabolizmem węglowodanów. Każdego roku w Polsce i na świecie wzrasta ilość osób chorych na tę chorobę. 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pl-PL" sz="1800" dirty="0">
                <a:solidFill>
                  <a:srgbClr val="002060"/>
                </a:solidFill>
              </a:rPr>
              <a:t>Według Światowej Organizacji Zdrowia na cukrzycę choruje na świecie 415 mln ludzi, a do roku 2035 ich liczba może wzrosnąć do 600 mln. 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pl-PL" sz="1800" dirty="0">
                <a:solidFill>
                  <a:srgbClr val="002060"/>
                </a:solidFill>
              </a:rPr>
              <a:t>Wg szacunków </a:t>
            </a:r>
            <a:r>
              <a:rPr lang="pl-PL" sz="1800" dirty="0" err="1">
                <a:solidFill>
                  <a:srgbClr val="002060"/>
                </a:solidFill>
              </a:rPr>
              <a:t>Centers</a:t>
            </a:r>
            <a:r>
              <a:rPr lang="pl-PL" sz="1800" dirty="0">
                <a:solidFill>
                  <a:srgbClr val="002060"/>
                </a:solidFill>
              </a:rPr>
              <a:t> for </a:t>
            </a:r>
            <a:r>
              <a:rPr lang="pl-PL" sz="1800" dirty="0" err="1">
                <a:solidFill>
                  <a:srgbClr val="002060"/>
                </a:solidFill>
              </a:rPr>
              <a:t>Disease</a:t>
            </a:r>
            <a:r>
              <a:rPr lang="pl-PL" sz="1800" dirty="0">
                <a:solidFill>
                  <a:srgbClr val="002060"/>
                </a:solidFill>
              </a:rPr>
              <a:t> Control and </a:t>
            </a:r>
            <a:r>
              <a:rPr lang="pl-PL" sz="1800" dirty="0" err="1">
                <a:solidFill>
                  <a:srgbClr val="002060"/>
                </a:solidFill>
              </a:rPr>
              <a:t>Prevention</a:t>
            </a:r>
            <a:r>
              <a:rPr lang="pl-PL" sz="1800" dirty="0">
                <a:solidFill>
                  <a:srgbClr val="002060"/>
                </a:solidFill>
              </a:rPr>
              <a:t>, do 2040 roku cukrzyca i jej powikłania będą główną przyczyną zgonów kobiet, a do 40% wzrośnie odsetek kobiet zmagających się z tą chorobą.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31" y="396717"/>
            <a:ext cx="4857750" cy="32385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209607" y="3929089"/>
            <a:ext cx="6096000" cy="26906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Głównym czynnikiem ryzyka cukrzycy jest otyłość. Niepokojącym jest obserwowana coraz częściej tendencja występowania cukrzycy u dzieci i młodzieży, choć generalnie cukrzyca typu 2 dotyczy osób po 40. roku życia.</a:t>
            </a:r>
          </a:p>
          <a:p>
            <a:pPr marL="285750" indent="-285750"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Nieleczona lub leczona niewłaściwie cukrzyca może doprowadzić do licznych komplikacji – jak udar, ślepota, niewydolność nerek czy choroba wieńcowa.</a:t>
            </a:r>
          </a:p>
        </p:txBody>
      </p:sp>
    </p:spTree>
    <p:extLst>
      <p:ext uri="{BB962C8B-B14F-4D97-AF65-F5344CB8AC3E}">
        <p14:creationId xmlns:p14="http://schemas.microsoft.com/office/powerpoint/2010/main" val="136940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3218" cy="873471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latin typeface="+mn-lt"/>
              </a:rPr>
              <a:t>Nadciśnienie tętnicze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128" y="1343487"/>
            <a:ext cx="10515600" cy="261337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Nadciśnienie tętnicze rozpoznajemy, gdy w trzech pomiarach wykonanych w pozycji siedzącej po kilkuminutowym odpoczynku, w odstępach co najmniej kilkudniowych, wartości ciśnienia tętniczego wynoszą 140/90 mmHg lub więcej.</a:t>
            </a:r>
          </a:p>
          <a:p>
            <a:r>
              <a:rPr lang="pl-PL" sz="2000" dirty="0">
                <a:solidFill>
                  <a:srgbClr val="002060"/>
                </a:solidFill>
              </a:rPr>
              <a:t>Nadciśnienie tętnicze najczęściej ma charakter pierwotny, co oznacza, że rozwija się samoistnie pod wpływem różnych czynników środowiskowych, które sprzyjają jego wystąpieniu. Najważniejsze z nich to: nadmierne spożycie soli, dieta </a:t>
            </a:r>
            <a:r>
              <a:rPr lang="pl-PL" sz="2000" dirty="0" err="1">
                <a:solidFill>
                  <a:srgbClr val="002060"/>
                </a:solidFill>
              </a:rPr>
              <a:t>bogatotłuszczowa</a:t>
            </a:r>
            <a:r>
              <a:rPr lang="pl-PL" sz="2000" dirty="0">
                <a:solidFill>
                  <a:srgbClr val="002060"/>
                </a:solidFill>
              </a:rPr>
              <a:t>, otyłość, niska aktywność fizyczna, palenie papierosów.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93" y="3665913"/>
            <a:ext cx="4405224" cy="29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2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25982" cy="108960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+mn-lt"/>
              </a:rPr>
              <a:t>Zespół metaboliczny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26367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pl-PL" dirty="0">
                <a:solidFill>
                  <a:srgbClr val="002060"/>
                </a:solidFill>
              </a:rPr>
              <a:t>Definicja wg Wytycznych Polskiego Forum Profilaktyki Chorób Układu Krążenia (</a:t>
            </a:r>
            <a:r>
              <a:rPr lang="pl-PL" dirty="0" err="1">
                <a:solidFill>
                  <a:srgbClr val="002060"/>
                </a:solidFill>
              </a:rPr>
              <a:t>PFPChUK</a:t>
            </a:r>
            <a:r>
              <a:rPr lang="pl-PL" dirty="0">
                <a:solidFill>
                  <a:srgbClr val="002060"/>
                </a:solidFill>
              </a:rPr>
              <a:t>) zaktualizowanych w 2015 roku: 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pl-PL" dirty="0">
                <a:solidFill>
                  <a:srgbClr val="FF0000"/>
                </a:solidFill>
              </a:rPr>
              <a:t>Zespół metaboliczny jest to stan kliniczny charakteryzujący się współwystępowaniem wielu wzajemnie powiązanych czynników o charakterze metabolicznym, zwiększających ryzyko rozwoju chorób układu sercowo-naczyniowego (</a:t>
            </a:r>
            <a:r>
              <a:rPr lang="pl-PL" dirty="0" err="1">
                <a:solidFill>
                  <a:srgbClr val="FF0000"/>
                </a:solidFill>
              </a:rPr>
              <a:t>ChSN</a:t>
            </a:r>
            <a:r>
              <a:rPr lang="pl-PL" dirty="0">
                <a:solidFill>
                  <a:srgbClr val="FF0000"/>
                </a:solidFill>
              </a:rPr>
              <a:t>) o podłożu miażdżycowym oraz cukrzycy typu 2.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pl-PL" dirty="0">
                <a:solidFill>
                  <a:srgbClr val="002060"/>
                </a:solidFill>
              </a:rPr>
              <a:t>W zespole metabolicznym występują:</a:t>
            </a:r>
          </a:p>
          <a:p>
            <a:pPr>
              <a:lnSpc>
                <a:spcPct val="134000"/>
              </a:lnSpc>
            </a:pPr>
            <a:r>
              <a:rPr lang="pl-PL" dirty="0">
                <a:solidFill>
                  <a:srgbClr val="002060"/>
                </a:solidFill>
              </a:rPr>
              <a:t>otyłość brzuszna,</a:t>
            </a:r>
          </a:p>
          <a:p>
            <a:pPr>
              <a:lnSpc>
                <a:spcPct val="134000"/>
              </a:lnSpc>
            </a:pPr>
            <a:r>
              <a:rPr lang="pl-PL" dirty="0">
                <a:solidFill>
                  <a:srgbClr val="002060"/>
                </a:solidFill>
              </a:rPr>
              <a:t>upośledzona tolerancja glukozy, </a:t>
            </a:r>
            <a:r>
              <a:rPr lang="pl-PL" dirty="0" err="1">
                <a:solidFill>
                  <a:srgbClr val="002060"/>
                </a:solidFill>
              </a:rPr>
              <a:t>insulinooporność</a:t>
            </a:r>
            <a:r>
              <a:rPr lang="pl-PL" dirty="0">
                <a:solidFill>
                  <a:srgbClr val="002060"/>
                </a:solidFill>
              </a:rPr>
              <a:t> i/lub </a:t>
            </a:r>
            <a:r>
              <a:rPr lang="pl-PL" dirty="0" err="1">
                <a:solidFill>
                  <a:srgbClr val="002060"/>
                </a:solidFill>
              </a:rPr>
              <a:t>hiperinsulinemia</a:t>
            </a:r>
            <a:r>
              <a:rPr lang="pl-PL" dirty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34000"/>
              </a:lnSpc>
            </a:pPr>
            <a:r>
              <a:rPr lang="pl-PL" dirty="0" err="1">
                <a:solidFill>
                  <a:srgbClr val="002060"/>
                </a:solidFill>
              </a:rPr>
              <a:t>dyslipidemia</a:t>
            </a:r>
            <a:r>
              <a:rPr lang="pl-PL" dirty="0">
                <a:solidFill>
                  <a:srgbClr val="002060"/>
                </a:solidFill>
              </a:rPr>
              <a:t> (wysoki poziom </a:t>
            </a:r>
            <a:r>
              <a:rPr lang="pl-PL" dirty="0" err="1">
                <a:solidFill>
                  <a:srgbClr val="002060"/>
                </a:solidFill>
              </a:rPr>
              <a:t>triglicerydów</a:t>
            </a:r>
            <a:r>
              <a:rPr lang="pl-PL" dirty="0">
                <a:solidFill>
                  <a:srgbClr val="002060"/>
                </a:solidFill>
              </a:rPr>
              <a:t> i/lub niski poziom „dobrego” cholesterolu HDL),</a:t>
            </a:r>
          </a:p>
          <a:p>
            <a:pPr>
              <a:lnSpc>
                <a:spcPct val="134000"/>
              </a:lnSpc>
            </a:pPr>
            <a:r>
              <a:rPr lang="pl-PL" dirty="0">
                <a:solidFill>
                  <a:srgbClr val="002060"/>
                </a:solidFill>
              </a:rPr>
              <a:t>nadciśnienie tętnicze,</a:t>
            </a:r>
          </a:p>
          <a:p>
            <a:pPr>
              <a:lnSpc>
                <a:spcPct val="134000"/>
              </a:lnSpc>
            </a:pPr>
            <a:r>
              <a:rPr lang="pl-PL" dirty="0">
                <a:solidFill>
                  <a:srgbClr val="002060"/>
                </a:solidFill>
              </a:rPr>
              <a:t>a także aktywacja procesów prozapalnych i </a:t>
            </a:r>
            <a:r>
              <a:rPr lang="pl-PL" dirty="0" err="1">
                <a:solidFill>
                  <a:srgbClr val="002060"/>
                </a:solidFill>
              </a:rPr>
              <a:t>prozakrzepowych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34000"/>
              </a:lnSpc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34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0876" y="548007"/>
            <a:ext cx="5446222" cy="474460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+mn-lt"/>
              </a:rPr>
              <a:t>Choroba niedokrwienna serca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0876" y="1094106"/>
            <a:ext cx="7690658" cy="5265130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</a:pPr>
            <a:r>
              <a:rPr lang="pl-PL" sz="2000" dirty="0">
                <a:solidFill>
                  <a:srgbClr val="002060"/>
                </a:solidFill>
              </a:rPr>
              <a:t>Choroba wieńcowa jest obarczona ogromną liczba czynników ryzyka, z których najważniejszymi są: </a:t>
            </a:r>
          </a:p>
          <a:p>
            <a:pPr>
              <a:lnSpc>
                <a:spcPct val="134000"/>
              </a:lnSpc>
            </a:pPr>
            <a:r>
              <a:rPr lang="pl-PL" sz="2000" dirty="0">
                <a:solidFill>
                  <a:srgbClr val="002060"/>
                </a:solidFill>
              </a:rPr>
              <a:t>wysokie stężenie cholesterolu krwi.</a:t>
            </a:r>
          </a:p>
          <a:p>
            <a:pPr>
              <a:lnSpc>
                <a:spcPct val="134000"/>
              </a:lnSpc>
            </a:pPr>
            <a:r>
              <a:rPr lang="pl-PL" sz="2000" dirty="0">
                <a:solidFill>
                  <a:srgbClr val="002060"/>
                </a:solidFill>
              </a:rPr>
              <a:t>palenie papierosów </a:t>
            </a:r>
          </a:p>
          <a:p>
            <a:pPr>
              <a:lnSpc>
                <a:spcPct val="134000"/>
              </a:lnSpc>
            </a:pPr>
            <a:r>
              <a:rPr lang="pl-PL" sz="2000" dirty="0">
                <a:solidFill>
                  <a:srgbClr val="002060"/>
                </a:solidFill>
              </a:rPr>
              <a:t>nadciśnienie tętnicze. </a:t>
            </a:r>
          </a:p>
          <a:p>
            <a:pPr>
              <a:lnSpc>
                <a:spcPct val="134000"/>
              </a:lnSpc>
            </a:pPr>
            <a:r>
              <a:rPr lang="pl-PL" sz="2000" dirty="0">
                <a:solidFill>
                  <a:srgbClr val="002060"/>
                </a:solidFill>
              </a:rPr>
              <a:t>cukrzyca (przyspieszająca procesy miażdżycowe) </a:t>
            </a:r>
          </a:p>
          <a:p>
            <a:pPr>
              <a:lnSpc>
                <a:spcPct val="134000"/>
              </a:lnSpc>
            </a:pPr>
            <a:r>
              <a:rPr lang="pl-PL" sz="2000" dirty="0">
                <a:solidFill>
                  <a:srgbClr val="002060"/>
                </a:solidFill>
              </a:rPr>
              <a:t>otyłość brzuszna.</a:t>
            </a:r>
          </a:p>
          <a:p>
            <a:pPr>
              <a:lnSpc>
                <a:spcPct val="134000"/>
              </a:lnSpc>
            </a:pPr>
            <a:r>
              <a:rPr lang="pl-PL" sz="2000" dirty="0">
                <a:solidFill>
                  <a:srgbClr val="002060"/>
                </a:solidFill>
              </a:rPr>
              <a:t>Do innych czynników ryzyka zalicza się płeć męską, podeszły wiek, siedzący tryb życia, menopauzę, podwyższone stężenie </a:t>
            </a:r>
            <a:r>
              <a:rPr lang="pl-PL" sz="2000" dirty="0" err="1">
                <a:solidFill>
                  <a:srgbClr val="002060"/>
                </a:solidFill>
              </a:rPr>
              <a:t>fibrynogemu</a:t>
            </a:r>
            <a:r>
              <a:rPr lang="pl-PL" sz="2000" dirty="0">
                <a:solidFill>
                  <a:srgbClr val="002060"/>
                </a:solidFill>
              </a:rPr>
              <a:t>, </a:t>
            </a:r>
            <a:r>
              <a:rPr lang="pl-PL" sz="2000" dirty="0" err="1">
                <a:solidFill>
                  <a:srgbClr val="002060"/>
                </a:solidFill>
              </a:rPr>
              <a:t>homocysteiny</a:t>
            </a:r>
            <a:r>
              <a:rPr lang="pl-PL" sz="2000" dirty="0">
                <a:solidFill>
                  <a:srgbClr val="002060"/>
                </a:solidFill>
              </a:rPr>
              <a:t>, kwasu moczowego we krwi.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284" y="1687483"/>
            <a:ext cx="4505375" cy="29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5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753" y="179450"/>
            <a:ext cx="7449589" cy="74878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+mn-lt"/>
              </a:rPr>
              <a:t>Nowotwory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626" y="928230"/>
            <a:ext cx="10515600" cy="5763515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pl-PL" sz="1800" dirty="0">
                <a:solidFill>
                  <a:srgbClr val="002060"/>
                </a:solidFill>
              </a:rPr>
              <a:t>Istotny związek między żywieniem a występowaniem nowotworów wykazywany jest w wielu badaniach populacyjnych. </a:t>
            </a:r>
          </a:p>
          <a:p>
            <a:pPr>
              <a:lnSpc>
                <a:spcPct val="114000"/>
              </a:lnSpc>
            </a:pPr>
            <a:r>
              <a:rPr lang="pl-PL" sz="1800" dirty="0">
                <a:solidFill>
                  <a:srgbClr val="002060"/>
                </a:solidFill>
              </a:rPr>
              <a:t>Ocenia się, że dieta i alkohol odpowiadają prawdopodobnie za około 40% wszystkich nowotworów złośliwych, a według Światowej Fundacji Badań nad Rakiem (World </a:t>
            </a:r>
            <a:r>
              <a:rPr lang="pl-PL" sz="1800" dirty="0" err="1">
                <a:solidFill>
                  <a:srgbClr val="002060"/>
                </a:solidFill>
              </a:rPr>
              <a:t>Cancer</a:t>
            </a:r>
            <a:r>
              <a:rPr lang="pl-PL" sz="1800" dirty="0">
                <a:solidFill>
                  <a:srgbClr val="002060"/>
                </a:solidFill>
              </a:rPr>
              <a:t> </a:t>
            </a:r>
            <a:r>
              <a:rPr lang="pl-PL" sz="1800" dirty="0" err="1">
                <a:solidFill>
                  <a:srgbClr val="002060"/>
                </a:solidFill>
              </a:rPr>
              <a:t>Research</a:t>
            </a:r>
            <a:r>
              <a:rPr lang="pl-PL" sz="1800" dirty="0">
                <a:solidFill>
                  <a:srgbClr val="002060"/>
                </a:solidFill>
              </a:rPr>
              <a:t> Fund - WCRF) korzystne zmiany w diecie mogłyby zapobiec około 75% przypadków raka żołądka, około 75% przypadków raka okrężnicy i odbytnicy oraz około 50% przypadków raka piersi.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FF0000"/>
                </a:solidFill>
              </a:rPr>
              <a:t>Udowodniony wpływ na wzrost ryzyka rozwoju nowotworów złośliwych mają:</a:t>
            </a:r>
          </a:p>
          <a:p>
            <a:r>
              <a:rPr lang="pl-PL" sz="1800" dirty="0"/>
              <a:t>mięso czerwone – rak jelita grubego (okrężnica i odbytnica);</a:t>
            </a:r>
          </a:p>
          <a:p>
            <a:r>
              <a:rPr lang="pl-PL" sz="1800" dirty="0"/>
              <a:t>mięso przetworzone (poddawane wędzeniu, konserwowaniu, soleniu, peklowaniu, dojrzewaniu lub zawierające dodatek konserwantów) – rak jelita grubego (okrężnica i odbytnica), żołądek (bez wpustu);</a:t>
            </a:r>
          </a:p>
          <a:p>
            <a:r>
              <a:rPr lang="pl-PL" sz="1800" dirty="0"/>
              <a:t>sól, żywność solona i słona – rak żołądka, </a:t>
            </a:r>
          </a:p>
          <a:p>
            <a:r>
              <a:rPr lang="pl-PL" sz="1800" dirty="0"/>
              <a:t>żywność zawierająca </a:t>
            </a:r>
            <a:r>
              <a:rPr lang="pl-PL" sz="1800" dirty="0" err="1"/>
              <a:t>aflatoksyny</a:t>
            </a:r>
            <a:r>
              <a:rPr lang="pl-PL" sz="1800" dirty="0"/>
              <a:t> – rak wątroby;</a:t>
            </a:r>
          </a:p>
          <a:p>
            <a:r>
              <a:rPr lang="pl-PL" sz="1800" dirty="0"/>
              <a:t>żywność o wysokim indeksie </a:t>
            </a:r>
            <a:r>
              <a:rPr lang="pl-PL" sz="1800" dirty="0" err="1"/>
              <a:t>glikemicznym</a:t>
            </a:r>
            <a:r>
              <a:rPr lang="pl-PL" sz="1800" dirty="0"/>
              <a:t> – rak szyjki i trzonu macicy;</a:t>
            </a:r>
          </a:p>
          <a:p>
            <a:r>
              <a:rPr lang="pl-PL" sz="1800" dirty="0"/>
              <a:t>alkohol – rak jamy ustnej, rak gardła, rak krtani, rak przełyku (płaskonabłonkowy), rak żołądka, rak wątroby, rak jelita grubego (rak okrężnicy, rak odbytnicy), rak piersi (przed menopauzą i po menopauzie).</a:t>
            </a:r>
          </a:p>
          <a:p>
            <a:pPr>
              <a:lnSpc>
                <a:spcPct val="114000"/>
              </a:lnSpc>
            </a:pPr>
            <a:endParaRPr lang="pl-PL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08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753" y="179450"/>
            <a:ext cx="7449589" cy="74878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B050"/>
                </a:solidFill>
                <a:latin typeface="+mn-lt"/>
              </a:rPr>
              <a:t>Nowotwory – profilaktyka żywieniowa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9684" y="1011358"/>
            <a:ext cx="10515600" cy="510681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pl-PL" sz="1800" dirty="0">
                <a:solidFill>
                  <a:srgbClr val="002060"/>
                </a:solidFill>
              </a:rPr>
              <a:t>Wzrost spożycia surowych warzyw i owoców (czosnku, owoców cytrusowych) jest udokumentowanym czynnikiem obniżającym ryzyko powstania wielu nowotworów złośliwych, zwłaszcza gardła, żołądka, przełyku, jamy ustnej i okrężnicy. </a:t>
            </a:r>
          </a:p>
          <a:p>
            <a:pPr>
              <a:lnSpc>
                <a:spcPct val="114000"/>
              </a:lnSpc>
            </a:pPr>
            <a:r>
              <a:rPr lang="pl-PL" sz="1800" dirty="0">
                <a:solidFill>
                  <a:srgbClr val="002060"/>
                </a:solidFill>
              </a:rPr>
              <a:t>Owoce i warzywa zalicza się do produktów mających działanie przeciwnowotworowe ze względu na wysoką zawartość w nich antyoksydantów, a mianowicie witamin A, C, E i flawonoidów. Owoce i warzywa obfitują także w kwas foliowy i karotenoidy, które zmniejszają ryzyko powstawania nowotworów.</a:t>
            </a:r>
          </a:p>
          <a:p>
            <a:pPr>
              <a:lnSpc>
                <a:spcPct val="114000"/>
              </a:lnSpc>
            </a:pPr>
            <a:r>
              <a:rPr lang="pl-PL" sz="1800" dirty="0">
                <a:solidFill>
                  <a:srgbClr val="002060"/>
                </a:solidFill>
              </a:rPr>
              <a:t>Produkty pełnoziarniste bogate w błonnik obniżają ryzyko zachorowania na nowotwory, a szczególnie na raka jelita grubego. </a:t>
            </a:r>
          </a:p>
          <a:p>
            <a:pPr>
              <a:lnSpc>
                <a:spcPct val="114000"/>
              </a:lnSpc>
            </a:pPr>
            <a:r>
              <a:rPr lang="pl-PL" sz="1800" dirty="0">
                <a:solidFill>
                  <a:srgbClr val="002060"/>
                </a:solidFill>
              </a:rPr>
              <a:t>Produkty mleczne, ze względu na obecność wapnia. </a:t>
            </a:r>
          </a:p>
          <a:p>
            <a:pPr>
              <a:lnSpc>
                <a:spcPct val="114000"/>
              </a:lnSpc>
            </a:pPr>
            <a:r>
              <a:rPr lang="pl-PL" sz="1800" dirty="0">
                <a:solidFill>
                  <a:srgbClr val="002060"/>
                </a:solidFill>
              </a:rPr>
              <a:t>Witamina D </a:t>
            </a:r>
          </a:p>
          <a:p>
            <a:pPr>
              <a:lnSpc>
                <a:spcPct val="114000"/>
              </a:lnSpc>
            </a:pPr>
            <a:r>
              <a:rPr lang="pl-PL" sz="1800" dirty="0">
                <a:solidFill>
                  <a:srgbClr val="002060"/>
                </a:solidFill>
              </a:rPr>
              <a:t>Trwają badania na temat użycia </a:t>
            </a:r>
            <a:r>
              <a:rPr lang="pl-PL" sz="1800" dirty="0" err="1">
                <a:solidFill>
                  <a:srgbClr val="002060"/>
                </a:solidFill>
              </a:rPr>
              <a:t>probiotyków</a:t>
            </a:r>
            <a:r>
              <a:rPr lang="pl-PL" sz="1800" dirty="0">
                <a:solidFill>
                  <a:srgbClr val="002060"/>
                </a:solidFill>
              </a:rPr>
              <a:t> w profilaktyce nowotworów. </a:t>
            </a:r>
          </a:p>
          <a:p>
            <a:pPr>
              <a:lnSpc>
                <a:spcPct val="114000"/>
              </a:lnSpc>
            </a:pPr>
            <a:r>
              <a:rPr lang="pl-PL" sz="1800" dirty="0">
                <a:solidFill>
                  <a:srgbClr val="002060"/>
                </a:solidFill>
              </a:rPr>
              <a:t>Dieta uboga w tłuszcze pochodzenia zwierzęcego, mięso czerwone, napoje kofeinowe oraz wszelkie produkty wysoko przetworzone.</a:t>
            </a:r>
          </a:p>
        </p:txBody>
      </p:sp>
    </p:spTree>
    <p:extLst>
      <p:ext uri="{BB962C8B-B14F-4D97-AF65-F5344CB8AC3E}">
        <p14:creationId xmlns:p14="http://schemas.microsoft.com/office/powerpoint/2010/main" val="3753582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40331" y="2307764"/>
            <a:ext cx="5670665" cy="950826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Prawidłowe żywienie? Czyli jakie?</a:t>
            </a:r>
          </a:p>
        </p:txBody>
      </p:sp>
    </p:spTree>
    <p:extLst>
      <p:ext uri="{BB962C8B-B14F-4D97-AF65-F5344CB8AC3E}">
        <p14:creationId xmlns:p14="http://schemas.microsoft.com/office/powerpoint/2010/main" val="137192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678" y="66502"/>
            <a:ext cx="5687077" cy="679149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29738" y="2996085"/>
            <a:ext cx="3029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JAK ROZUMIEĆ PIRAMIDĘ?</a:t>
            </a:r>
          </a:p>
        </p:txBody>
      </p:sp>
      <p:sp>
        <p:nvSpPr>
          <p:cNvPr id="6" name="Prostokąt 5"/>
          <p:cNvSpPr/>
          <p:nvPr/>
        </p:nvSpPr>
        <p:spPr>
          <a:xfrm>
            <a:off x="311736" y="35539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Piramida to graficzny opis różnych grup produktów spożywczych, niezbędnych w codziennej diecie, przedstawiony w odpowiednich proporcjach. Im wyższe piętro Piramidy, tym mniejsza ilość i częstość spożywanych produktów z danej grupy żywności. </a:t>
            </a:r>
          </a:p>
        </p:txBody>
      </p:sp>
      <p:sp>
        <p:nvSpPr>
          <p:cNvPr id="7" name="Prostokąt 6"/>
          <p:cNvSpPr/>
          <p:nvPr/>
        </p:nvSpPr>
        <p:spPr>
          <a:xfrm>
            <a:off x="329739" y="13765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Piramida kierowana jest do dzieci i młodzieży (4–18 lat), ich rodziców oraz personelu przedszkoli i środowiska szkolnego (dyrektorów, nauczycieli, intendentów – odpowiadających za żywienie zbiorowe w szkołach).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53" y="177028"/>
            <a:ext cx="143268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31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9189" y="215496"/>
            <a:ext cx="3002280" cy="690591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+mn-lt"/>
              </a:rPr>
              <a:t>Zasady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6186" y="1088967"/>
            <a:ext cx="7432964" cy="5029199"/>
          </a:xfrm>
        </p:spPr>
        <p:txBody>
          <a:bodyPr>
            <a:noAutofit/>
          </a:bodyPr>
          <a:lstStyle/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002060"/>
                </a:solidFill>
              </a:rPr>
              <a:t>Jedz regularnie 5 posiłków i pamiętaj o częstym piciu wody oraz myj zęby po jedzeniu.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002060"/>
                </a:solidFill>
              </a:rPr>
              <a:t>Jedz różnorodne warzywa i owoce jak najczęściej i w jak największej ilości.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002060"/>
                </a:solidFill>
              </a:rPr>
              <a:t>Jedz produkty zbożowe, zwłaszcza pełnoziarniste.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002060"/>
                </a:solidFill>
              </a:rPr>
              <a:t>Pij co najmniej 3–4 szklanki mleka dziennie (możesz je zastąpić jogurtem naturalnym, kefirem i – częściowo – serem).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002060"/>
                </a:solidFill>
              </a:rPr>
              <a:t>Jedz chude mięso, ryby, jaja, nasiona roślin strączkowych oraz wybieraj tłuszcze roślinne zamiast zwierzęcych.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002060"/>
                </a:solidFill>
              </a:rPr>
              <a:t>Nie spożywaj słodkich napojów oraz słodyczy (zastępuj je owocami i orzechami).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002060"/>
                </a:solidFill>
              </a:rPr>
              <a:t>Nie dosalaj potraw, nie jedz słonych przekąsek i produktów typu fast food.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002060"/>
                </a:solidFill>
              </a:rPr>
              <a:t>Bądź codziennie aktywny fizycznie co najmniej godzinę dziennie (ograniczaj oglądanie telewizji, korzystanie z komputera i innych urządzeń elektronicznych do 2 godz.).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002060"/>
                </a:solidFill>
              </a:rPr>
              <a:t>Wysypiaj się, aby Twój mózg mógł wypocząć.</a:t>
            </a:r>
          </a:p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600" dirty="0">
                <a:solidFill>
                  <a:srgbClr val="002060"/>
                </a:solidFill>
              </a:rPr>
              <a:t>Sprawdzaj regularnie wysokość i masę ciała.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0007">
            <a:off x="8080095" y="3261816"/>
            <a:ext cx="2515405" cy="251540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0" y="6467302"/>
            <a:ext cx="103909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rgbClr val="002060"/>
                </a:solidFill>
              </a:rPr>
              <a:t>https://ncez.pzh.gov.pl/abc-zywienia/piramida-zdrowego-zywienia-i-stylu-zycia-dzieci-i-mlodziezy/</a:t>
            </a:r>
          </a:p>
        </p:txBody>
      </p:sp>
      <p:sp>
        <p:nvSpPr>
          <p:cNvPr id="6" name="Objaśnienie prostokątne zaokrąglone 5"/>
          <p:cNvSpPr/>
          <p:nvPr/>
        </p:nvSpPr>
        <p:spPr>
          <a:xfrm rot="1327613">
            <a:off x="7517471" y="840119"/>
            <a:ext cx="4360632" cy="2519384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C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 rot="1360959">
            <a:off x="7593154" y="937828"/>
            <a:ext cx="42092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Umiejętność prawidłowego wykonania pomiarów wysokości i masy ciała </a:t>
            </a:r>
            <a:r>
              <a:rPr lang="pl-PL" sz="1600" dirty="0">
                <a:solidFill>
                  <a:schemeClr val="bg1"/>
                </a:solidFill>
              </a:rPr>
              <a:t>oraz ich interpretacja jest wpisana w </a:t>
            </a:r>
            <a:r>
              <a:rPr lang="pl-PL" sz="1600" b="1" dirty="0">
                <a:solidFill>
                  <a:schemeClr val="bg1"/>
                </a:solidFill>
              </a:rPr>
              <a:t>podstawę programową kształcenia ogólnego dla szkoły podstawowej z zakresu wychowania fizycznego na II etapie edukacyjnym</a:t>
            </a:r>
            <a:r>
              <a:rPr lang="pl-PL" sz="1600" dirty="0">
                <a:solidFill>
                  <a:schemeClr val="bg1"/>
                </a:solidFill>
              </a:rPr>
              <a:t>, zatwierdzoną Rozporządzeniem Ministra Edukacji Narodowej z dnia 14.02.2017 (Dziennik Ustaw 2017, poz. 356).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927" y="0"/>
            <a:ext cx="1082429" cy="5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3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036563" y="1080654"/>
            <a:ext cx="7835243" cy="45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41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748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13" y="2264293"/>
            <a:ext cx="5658196" cy="377213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+mn-lt"/>
              </a:rPr>
              <a:t>Dobre odżywianie to siła dla mózgu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0011" y="1617807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Niektóre produkty spożywcze są źródłem substancji odżywczych, które mogą wpływać korzystnie na pracę naszego umysłu.</a:t>
            </a:r>
          </a:p>
          <a:p>
            <a:r>
              <a:rPr lang="pl-PL" sz="2000" dirty="0">
                <a:solidFill>
                  <a:srgbClr val="002060"/>
                </a:solidFill>
              </a:rPr>
              <a:t>Warzywa (zwłaszcza zielone warzywa liściaste)</a:t>
            </a:r>
          </a:p>
          <a:p>
            <a:r>
              <a:rPr lang="pl-PL" sz="2000" dirty="0">
                <a:solidFill>
                  <a:srgbClr val="002060"/>
                </a:solidFill>
              </a:rPr>
              <a:t>Owoce (zwłaszcza owoce jagodowe)</a:t>
            </a:r>
          </a:p>
          <a:p>
            <a:r>
              <a:rPr lang="pl-PL" sz="2000" dirty="0">
                <a:solidFill>
                  <a:srgbClr val="002060"/>
                </a:solidFill>
              </a:rPr>
              <a:t>Orzechy i nasiona</a:t>
            </a:r>
          </a:p>
          <a:p>
            <a:r>
              <a:rPr lang="pl-PL" sz="2000" dirty="0">
                <a:solidFill>
                  <a:srgbClr val="002060"/>
                </a:solidFill>
              </a:rPr>
              <a:t>Zdrowe tłuszcze</a:t>
            </a:r>
          </a:p>
          <a:p>
            <a:r>
              <a:rPr lang="pl-PL" sz="2000" dirty="0">
                <a:solidFill>
                  <a:srgbClr val="002060"/>
                </a:solidFill>
              </a:rPr>
              <a:t>Pełnoziarniste produkty zbożowe</a:t>
            </a:r>
          </a:p>
          <a:p>
            <a:r>
              <a:rPr lang="pl-PL" sz="2000" dirty="0">
                <a:solidFill>
                  <a:srgbClr val="002060"/>
                </a:solidFill>
              </a:rPr>
              <a:t>Przyprawy (np. kurkuma, cynamon, szafran, rozmaryn).</a:t>
            </a:r>
          </a:p>
          <a:p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047" y="0"/>
            <a:ext cx="143268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38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"/>
          <p:cNvSpPr txBox="1">
            <a:spLocks noGrp="1"/>
          </p:cNvSpPr>
          <p:nvPr>
            <p:ph type="title"/>
          </p:nvPr>
        </p:nvSpPr>
        <p:spPr>
          <a:xfrm>
            <a:off x="956450" y="773825"/>
            <a:ext cx="3203400" cy="614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2800" b="1">
                <a:solidFill>
                  <a:srgbClr val="002060"/>
                </a:solidFill>
              </a:rPr>
              <a:t>Owoce i warzywa</a:t>
            </a:r>
            <a:endParaRPr sz="2800" b="1">
              <a:solidFill>
                <a:srgbClr val="002060"/>
              </a:solidFill>
            </a:endParaRPr>
          </a:p>
        </p:txBody>
      </p:sp>
      <p:sp>
        <p:nvSpPr>
          <p:cNvPr id="367" name="Google Shape;367;p12"/>
          <p:cNvSpPr txBox="1">
            <a:spLocks noGrp="1"/>
          </p:cNvSpPr>
          <p:nvPr>
            <p:ph type="body" idx="1"/>
          </p:nvPr>
        </p:nvSpPr>
        <p:spPr>
          <a:xfrm>
            <a:off x="956450" y="1388225"/>
            <a:ext cx="105156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2000"/>
              <a:t> </a:t>
            </a:r>
            <a:endParaRPr/>
          </a:p>
        </p:txBody>
      </p:sp>
      <p:sp>
        <p:nvSpPr>
          <p:cNvPr id="368" name="Google Shape;368;p12"/>
          <p:cNvSpPr/>
          <p:nvPr/>
        </p:nvSpPr>
        <p:spPr>
          <a:xfrm>
            <a:off x="956450" y="1582350"/>
            <a:ext cx="9480900" cy="3693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●"/>
            </a:pPr>
            <a:r>
              <a:rPr lang="pl-PL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Dieta bogata w świeże owoce i warzywa dostarczy witamin  i minerałów, co ma kluczowe znaczenie w sytuacjach stresowych. 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●"/>
            </a:pPr>
            <a:r>
              <a:rPr lang="pl-PL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Warzywa i owoce to także źródło antyoksydantów, polifenoli, flawonoidów czyli związków chemicznych hamujących powstawanie wolnych rodników w organizmie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●"/>
            </a:pPr>
            <a:r>
              <a:rPr lang="pl-PL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Zalecana dzienna  ilość porcji warzyw i owoców to minimum 5, z czego ⅔ stanowić powinny warzywa. 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●"/>
            </a:pPr>
            <a:r>
              <a:rPr lang="pl-PL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 niedawno zakończonych badaniach prowadzonych na Edith Cowan University wskazano, że badani, którzy spożywali 470 gramów owoców i warzyw dziennie wykazywali o 10% niższy poziom stresu niż ci, którzy jedli ich poniżej 230 g na dobę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29" y="197299"/>
            <a:ext cx="143268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39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ee0c994715_1_0"/>
          <p:cNvSpPr txBox="1">
            <a:spLocks noGrp="1"/>
          </p:cNvSpPr>
          <p:nvPr>
            <p:ph type="title"/>
          </p:nvPr>
        </p:nvSpPr>
        <p:spPr>
          <a:xfrm>
            <a:off x="5342100" y="332875"/>
            <a:ext cx="4224600" cy="12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dirty="0">
                <a:solidFill>
                  <a:srgbClr val="002060"/>
                </a:solidFill>
                <a:latin typeface="+mn-lt"/>
              </a:rPr>
              <a:t>Orzechy, nasiona, ziarna</a:t>
            </a:r>
            <a:endParaRPr sz="2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4" name="Google Shape;374;gee0c994715_1_0"/>
          <p:cNvSpPr txBox="1">
            <a:spLocks noGrp="1"/>
          </p:cNvSpPr>
          <p:nvPr>
            <p:ph type="body" idx="1"/>
          </p:nvPr>
        </p:nvSpPr>
        <p:spPr>
          <a:xfrm>
            <a:off x="5095125" y="1589125"/>
            <a:ext cx="6849900" cy="397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zawierają „</a:t>
            </a:r>
            <a:r>
              <a:rPr lang="pl-PL" sz="2000" dirty="0" err="1">
                <a:solidFill>
                  <a:srgbClr val="002060"/>
                </a:solidFill>
              </a:rPr>
              <a:t>nieodżywcze</a:t>
            </a:r>
            <a:r>
              <a:rPr lang="pl-PL" sz="2000" dirty="0">
                <a:solidFill>
                  <a:srgbClr val="002060"/>
                </a:solidFill>
              </a:rPr>
              <a:t> substancje bioaktywne”, które obejmują flawonoidy, </a:t>
            </a:r>
            <a:r>
              <a:rPr lang="pl-PL" sz="2000" dirty="0" err="1">
                <a:solidFill>
                  <a:srgbClr val="002060"/>
                </a:solidFill>
              </a:rPr>
              <a:t>polifenole</a:t>
            </a:r>
            <a:r>
              <a:rPr lang="pl-PL" sz="2000" dirty="0">
                <a:solidFill>
                  <a:srgbClr val="002060"/>
                </a:solidFill>
              </a:rPr>
              <a:t> i przeciwutleniacze. </a:t>
            </a:r>
            <a:endParaRPr sz="2000" dirty="0">
              <a:solidFill>
                <a:srgbClr val="00206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Wiele z tych składników odżywczych nie tylko ma korzystny wpływ na zdrowie psychiczne, ale także może zmniejszać stany zapalne, regulować poziom lipidów we krwi  i wspomagać wrażliwość tkanek na insulinę. </a:t>
            </a:r>
            <a:endParaRPr sz="2000" dirty="0">
              <a:solidFill>
                <a:srgbClr val="00206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2060"/>
              </a:buClr>
              <a:buSzPts val="200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Ta grupa produktów spożywczych jest doskonałym źródłem nienasyconych kwasów tłuszczowych, białka, błonnika, witaminy E, witamin z grupy B oraz składników mineralnych takich jak fosfor, magnez, żelazo, wapń, potas, cynk, selen.</a:t>
            </a:r>
            <a:endParaRPr sz="2000" dirty="0">
              <a:solidFill>
                <a:srgbClr val="00206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3" y="2126166"/>
            <a:ext cx="4340140" cy="29048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613" y="154619"/>
            <a:ext cx="143268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42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efe185d8fa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>
                <a:solidFill>
                  <a:srgbClr val="002060"/>
                </a:solidFill>
              </a:rPr>
              <a:t>Pełnoziarniste produkty zbożowe</a:t>
            </a:r>
            <a:endParaRPr sz="2800" b="1">
              <a:solidFill>
                <a:srgbClr val="002060"/>
              </a:solidFill>
            </a:endParaRPr>
          </a:p>
        </p:txBody>
      </p:sp>
      <p:sp>
        <p:nvSpPr>
          <p:cNvPr id="380" name="Google Shape;380;gefe185d8fa_1_0"/>
          <p:cNvSpPr txBox="1">
            <a:spLocks noGrp="1"/>
          </p:cNvSpPr>
          <p:nvPr>
            <p:ph type="body" idx="1"/>
          </p:nvPr>
        </p:nvSpPr>
        <p:spPr>
          <a:xfrm>
            <a:off x="838200" y="1771875"/>
            <a:ext cx="10515600" cy="201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pl-PL" sz="2000">
                <a:solidFill>
                  <a:srgbClr val="002060"/>
                </a:solidFill>
              </a:rPr>
              <a:t>są źródłem węglowodanów złożonych, które uwalniają się systematycznie w procesie trawienia, dzięki czemu są trwałym źródłem energii;</a:t>
            </a:r>
            <a:endParaRPr sz="2000">
              <a:solidFill>
                <a:srgbClr val="00206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pl-PL" sz="2000">
                <a:solidFill>
                  <a:srgbClr val="002060"/>
                </a:solidFill>
              </a:rPr>
              <a:t>zawierają błonnik pokarmowy, niezbędny do prawidłowej pracy jelit i trawienia;</a:t>
            </a:r>
            <a:endParaRPr sz="2000">
              <a:solidFill>
                <a:srgbClr val="00206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pl-PL" sz="2000">
                <a:solidFill>
                  <a:srgbClr val="002060"/>
                </a:solidFill>
              </a:rPr>
              <a:t>są bogate w witaminy z grupy B i witaminy E oraz składniki mineralne, takie jak żelazo, cynk, magnez, fosfor, wapń.</a:t>
            </a:r>
            <a:endParaRPr sz="2000">
              <a:solidFill>
                <a:srgbClr val="002060"/>
              </a:solidFill>
            </a:endParaRPr>
          </a:p>
        </p:txBody>
      </p:sp>
      <p:pic>
        <p:nvPicPr>
          <p:cNvPr id="381" name="Google Shape;381;gefe185d8fa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675" y="3721687"/>
            <a:ext cx="3163575" cy="211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efe185d8fa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4427" y="4127700"/>
            <a:ext cx="3163575" cy="21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3271" y="128473"/>
            <a:ext cx="143268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6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fe185d8fa_1_5"/>
          <p:cNvSpPr txBox="1">
            <a:spLocks noGrp="1"/>
          </p:cNvSpPr>
          <p:nvPr>
            <p:ph type="title"/>
          </p:nvPr>
        </p:nvSpPr>
        <p:spPr>
          <a:xfrm>
            <a:off x="1360800" y="354375"/>
            <a:ext cx="9470400" cy="95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00" b="1">
                <a:solidFill>
                  <a:srgbClr val="002060"/>
                </a:solidFill>
              </a:rPr>
              <a:t>Niezbędne nienasycone kwasy tłuszczowe (NNKT) </a:t>
            </a:r>
            <a:endParaRPr sz="3300" b="1">
              <a:solidFill>
                <a:srgbClr val="002060"/>
              </a:solidFill>
            </a:endParaRPr>
          </a:p>
        </p:txBody>
      </p:sp>
      <p:sp>
        <p:nvSpPr>
          <p:cNvPr id="388" name="Google Shape;388;gefe185d8fa_1_5"/>
          <p:cNvSpPr txBox="1">
            <a:spLocks noGrp="1"/>
          </p:cNvSpPr>
          <p:nvPr>
            <p:ph type="body" idx="1"/>
          </p:nvPr>
        </p:nvSpPr>
        <p:spPr>
          <a:xfrm>
            <a:off x="838200" y="1481650"/>
            <a:ext cx="10515600" cy="268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pl-PL" sz="2000">
                <a:solidFill>
                  <a:srgbClr val="002060"/>
                </a:solidFill>
              </a:rPr>
              <a:t>Niezbędne Nienasycone Kwasy Tłuszczowe to tłuszcze, których organizm ludzki nie jest w stanie samodzielnie wyprodukować. Są konieczne do prawidłowego funkcjonowania organizmu. </a:t>
            </a:r>
            <a:endParaRPr sz="2000">
              <a:solidFill>
                <a:srgbClr val="00206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</a:pPr>
            <a:r>
              <a:rPr lang="pl-PL" sz="2000">
                <a:solidFill>
                  <a:srgbClr val="002060"/>
                </a:solidFill>
              </a:rPr>
              <a:t>wykazują działanie przeciwarytmiczne, przeciwzakrzepowe, przeciwmiażdżycowe, przeciwzapalne, poprawiające funkcję śródbłonka naczyń, profilaktyczne w stosunku do chorób wieku podeszłego (demencja, choroba Alzheimera), w rozwoju mózgu dziecka, przekładając się na zapobieganie niedorozwojowi umysłowemu.</a:t>
            </a:r>
            <a:endParaRPr sz="2000">
              <a:solidFill>
                <a:srgbClr val="002060"/>
              </a:solidFill>
            </a:endParaRPr>
          </a:p>
        </p:txBody>
      </p:sp>
      <p:pic>
        <p:nvPicPr>
          <p:cNvPr id="389" name="Google Shape;389;gefe185d8fa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250" y="3914475"/>
            <a:ext cx="2717650" cy="18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efe185d8fa_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9126" y="3829628"/>
            <a:ext cx="2717650" cy="181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efe185d8fa_1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4675" y="3914475"/>
            <a:ext cx="2382650" cy="23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434" y="52519"/>
            <a:ext cx="143268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0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22442"/>
            <a:ext cx="3615813" cy="903236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+mn-lt"/>
              </a:rPr>
              <a:t>Inne produkty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78994"/>
          </a:xfrm>
        </p:spPr>
        <p:txBody>
          <a:bodyPr/>
          <a:lstStyle/>
          <a:p>
            <a:r>
              <a:rPr lang="pl-PL" sz="2000" dirty="0">
                <a:solidFill>
                  <a:srgbClr val="002060"/>
                </a:solidFill>
              </a:rPr>
              <a:t>Przyprawy (np. cynamon, rozmaryn, kurkuma, oregano, majeranek, imbir, pieprz </a:t>
            </a:r>
            <a:r>
              <a:rPr lang="pl-PL" sz="2000" dirty="0" err="1">
                <a:solidFill>
                  <a:srgbClr val="002060"/>
                </a:solidFill>
              </a:rPr>
              <a:t>Cayenne</a:t>
            </a:r>
            <a:r>
              <a:rPr lang="pl-PL" sz="2000" dirty="0">
                <a:solidFill>
                  <a:srgbClr val="002060"/>
                </a:solidFill>
              </a:rPr>
              <a:t>, kminek, mięta) zawierają naturalne przeciwutleniacze, które zapobiegają utlenianiu witaminy C oraz neutralizują wolne rodniki, a także wiele przypraw wykazuje działanie przeciwzapalne i bakteriobójcze.</a:t>
            </a:r>
          </a:p>
          <a:p>
            <a:r>
              <a:rPr lang="pl-PL" sz="2000" dirty="0">
                <a:solidFill>
                  <a:srgbClr val="002060"/>
                </a:solidFill>
              </a:rPr>
              <a:t>Kakao to źródło licznych </a:t>
            </a:r>
            <a:r>
              <a:rPr lang="pl-PL" sz="2000" b="1" dirty="0">
                <a:solidFill>
                  <a:srgbClr val="002060"/>
                </a:solidFill>
              </a:rPr>
              <a:t>wartości odżywczych</a:t>
            </a:r>
            <a:r>
              <a:rPr lang="pl-PL" sz="2000" dirty="0">
                <a:solidFill>
                  <a:srgbClr val="002060"/>
                </a:solidFill>
              </a:rPr>
              <a:t> - witamin, mikroelementów i zdrowych tłuszczów, a także przeciwutleniaczy z grupy </a:t>
            </a:r>
            <a:r>
              <a:rPr lang="pl-PL" sz="2000" dirty="0" err="1">
                <a:solidFill>
                  <a:srgbClr val="002060"/>
                </a:solidFill>
              </a:rPr>
              <a:t>polifenoli</a:t>
            </a:r>
            <a:r>
              <a:rPr lang="pl-PL" sz="20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774" y="132264"/>
            <a:ext cx="143268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63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77549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Nieregularne posiłki</a:t>
            </a:r>
          </a:p>
          <a:p>
            <a:r>
              <a:rPr lang="pl-PL" sz="2000" dirty="0">
                <a:solidFill>
                  <a:srgbClr val="002060"/>
                </a:solidFill>
              </a:rPr>
              <a:t>Nadmiar soli w diecie</a:t>
            </a:r>
          </a:p>
          <a:p>
            <a:r>
              <a:rPr lang="pl-PL" sz="2000" dirty="0">
                <a:solidFill>
                  <a:srgbClr val="002060"/>
                </a:solidFill>
              </a:rPr>
              <a:t>Nadmiar węglowodanów prostych w diecie</a:t>
            </a:r>
          </a:p>
          <a:p>
            <a:r>
              <a:rPr lang="pl-PL" sz="2000" dirty="0">
                <a:solidFill>
                  <a:srgbClr val="002060"/>
                </a:solidFill>
              </a:rPr>
              <a:t>Nadmiar żywności przetworzonej bogate w tłuszcze nasycone i typu trans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943585"/>
            <a:ext cx="622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</a:rPr>
              <a:t>Co negatywnie wpływa na pracę mózgu?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67" y="163229"/>
            <a:ext cx="143268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0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14300"/>
            <a:ext cx="11785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0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230372"/>
              </p:ext>
            </p:extLst>
          </p:nvPr>
        </p:nvGraphicFramePr>
        <p:xfrm>
          <a:off x="2267538" y="2373899"/>
          <a:ext cx="812800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06">
                  <a:extLst>
                    <a:ext uri="{9D8B030D-6E8A-4147-A177-3AD203B41FA5}">
                      <a16:colId xmlns:a16="http://schemas.microsoft.com/office/drawing/2014/main" val="2826947993"/>
                    </a:ext>
                  </a:extLst>
                </a:gridCol>
                <a:gridCol w="833318">
                  <a:extLst>
                    <a:ext uri="{9D8B030D-6E8A-4147-A177-3AD203B41FA5}">
                      <a16:colId xmlns:a16="http://schemas.microsoft.com/office/drawing/2014/main" val="16605248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77738300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1831792409"/>
                    </a:ext>
                  </a:extLst>
                </a:gridCol>
                <a:gridCol w="1088967">
                  <a:extLst>
                    <a:ext uri="{9D8B030D-6E8A-4147-A177-3AD203B41FA5}">
                      <a16:colId xmlns:a16="http://schemas.microsoft.com/office/drawing/2014/main" val="2691184923"/>
                    </a:ext>
                  </a:extLst>
                </a:gridCol>
                <a:gridCol w="935513">
                  <a:extLst>
                    <a:ext uri="{9D8B030D-6E8A-4147-A177-3AD203B41FA5}">
                      <a16:colId xmlns:a16="http://schemas.microsoft.com/office/drawing/2014/main" val="74798693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9158453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Czynnik ryzyka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Kobiety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Mężczyźni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492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Polska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PL/UE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Polska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PL/UE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05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Alkohol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-75.1%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133,5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39,9%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77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Dieta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33,5%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219,5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164,8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33,2%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3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Aktywność fizyczna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-11,7%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416333"/>
                  </a:ext>
                </a:extLst>
              </a:tr>
              <a:tr h="468592">
                <a:tc>
                  <a:txBody>
                    <a:bodyPr/>
                    <a:lstStyle/>
                    <a:p>
                      <a:r>
                        <a:rPr lang="pl-PL" dirty="0"/>
                        <a:t>Palenie tytoniu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121,9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287,5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230,4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24,8%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981230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8" y="103600"/>
            <a:ext cx="2384390" cy="67779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267537" y="1149234"/>
            <a:ext cx="8128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Współczynniki zgonów (na 100 tys. Ludności) przypisane głównym behawioralnym czynnikom ryzyka wg płci w Polsce i średnie dla krajów UE, 2019</a:t>
            </a:r>
          </a:p>
        </p:txBody>
      </p:sp>
    </p:spTree>
    <p:extLst>
      <p:ext uri="{BB962C8B-B14F-4D97-AF65-F5344CB8AC3E}">
        <p14:creationId xmlns:p14="http://schemas.microsoft.com/office/powerpoint/2010/main" val="317702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11" y="1299512"/>
            <a:ext cx="8653549" cy="537061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330036" y="191193"/>
            <a:ext cx="905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Standaryzowane współczynniki zgonów przypisane czynnikom ryzyka związanym z niewłaściwą dietą w Polsce przeciętnie dla krajów UE 1990  - 2019 ich trendy i przeciętne roczne względne tempo spadku (%AAPC)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8" y="2136988"/>
            <a:ext cx="1843934" cy="5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334105" cy="3137073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Czynniki ryzyka zdrowotnego związane ze stylem życia cały czas odgrywają kluczową rolę w utracie zdrowia i przedwczesnej  umieralności Polaków.</a:t>
            </a:r>
          </a:p>
          <a:p>
            <a:r>
              <a:rPr lang="pl-PL" dirty="0">
                <a:solidFill>
                  <a:srgbClr val="002060"/>
                </a:solidFill>
              </a:rPr>
              <a:t>Ich negatywny wpływ jest większy niż w większości krajów UE</a:t>
            </a:r>
          </a:p>
          <a:p>
            <a:r>
              <a:rPr lang="pl-PL" dirty="0">
                <a:solidFill>
                  <a:srgbClr val="002060"/>
                </a:solidFill>
              </a:rPr>
              <a:t>Niewłaściwa dieta , obok palenia tytoniu, przyczynia się do tej sytuacji w największym stopniu.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22713" y="706582"/>
            <a:ext cx="73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WNIOSKI?</a:t>
            </a:r>
          </a:p>
        </p:txBody>
      </p:sp>
    </p:spTree>
    <p:extLst>
      <p:ext uri="{BB962C8B-B14F-4D97-AF65-F5344CB8AC3E}">
        <p14:creationId xmlns:p14="http://schemas.microsoft.com/office/powerpoint/2010/main" val="98450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386" y="1555172"/>
            <a:ext cx="8709996" cy="422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002060"/>
                </a:solidFill>
              </a:rPr>
              <a:t>Prawidłowe żywienie:</a:t>
            </a:r>
          </a:p>
          <a:p>
            <a:r>
              <a:rPr lang="pl-PL" sz="2200" dirty="0">
                <a:solidFill>
                  <a:srgbClr val="002060"/>
                </a:solidFill>
              </a:rPr>
              <a:t>jeden z najważniejszych czynników wpływających na rozwój człowieka i utrzymanie przez niego dobrego stanu zdrowia; </a:t>
            </a:r>
          </a:p>
          <a:p>
            <a:r>
              <a:rPr lang="pl-PL" sz="2200" dirty="0">
                <a:solidFill>
                  <a:srgbClr val="002060"/>
                </a:solidFill>
              </a:rPr>
              <a:t>profilaktyka chorób </a:t>
            </a:r>
            <a:r>
              <a:rPr lang="pl-PL" sz="2200" dirty="0" err="1">
                <a:solidFill>
                  <a:srgbClr val="002060"/>
                </a:solidFill>
              </a:rPr>
              <a:t>dietozależnych</a:t>
            </a:r>
            <a:r>
              <a:rPr lang="pl-PL" sz="2200" dirty="0">
                <a:solidFill>
                  <a:srgbClr val="002060"/>
                </a:solidFill>
              </a:rPr>
              <a:t>;</a:t>
            </a:r>
          </a:p>
          <a:p>
            <a:r>
              <a:rPr lang="pl-PL" sz="2200" dirty="0">
                <a:solidFill>
                  <a:srgbClr val="002060"/>
                </a:solidFill>
              </a:rPr>
              <a:t>utrzymanie masy ciała w normie;</a:t>
            </a:r>
          </a:p>
          <a:p>
            <a:r>
              <a:rPr lang="pl-PL" sz="2200" dirty="0">
                <a:solidFill>
                  <a:srgbClr val="002060"/>
                </a:solidFill>
              </a:rPr>
              <a:t>wsparcie organizmu w stresie;</a:t>
            </a:r>
          </a:p>
          <a:p>
            <a:r>
              <a:rPr lang="pl-PL" sz="2200" dirty="0">
                <a:solidFill>
                  <a:srgbClr val="002060"/>
                </a:solidFill>
              </a:rPr>
              <a:t>utrzymanie dobrostanu fizycznego i psychicznego</a:t>
            </a:r>
          </a:p>
          <a:p>
            <a:r>
              <a:rPr lang="pl-PL" sz="2200" dirty="0">
                <a:solidFill>
                  <a:srgbClr val="002060"/>
                </a:solidFill>
              </a:rPr>
              <a:t>szybsza rekonwalescencja.</a:t>
            </a:r>
          </a:p>
          <a:p>
            <a:endParaRPr lang="pl-PL" sz="2200" dirty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458" y="0"/>
            <a:ext cx="1432684" cy="78035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24702" y="518746"/>
            <a:ext cx="5002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„</a:t>
            </a: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Lepiej zapobiegać, niż leczyć</a:t>
            </a:r>
            <a:r>
              <a:rPr lang="pl-PL" sz="2800" dirty="0">
                <a:solidFill>
                  <a:srgbClr val="002060"/>
                </a:solidFill>
              </a:rPr>
              <a:t>”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292" y="3583998"/>
            <a:ext cx="48958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711" y="120766"/>
            <a:ext cx="1281303" cy="70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1966913" y="1238251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2000" b="1" dirty="0">
                <a:solidFill>
                  <a:schemeClr val="bg1"/>
                </a:solidFill>
              </a:rPr>
              <a:t>Indywidualne -Rodzina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7826" y="1054216"/>
            <a:ext cx="8447785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Błędy pojawiające się w sposobie odżywiania młodych Polaków to między innymi: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zbyt małe spożycie warzyw i owoców,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nadmierne spożycie słodkich napojów,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niespożywanie śniadań oraz drugich śniadań w szkole,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zastępowanie posiłków pełnowartościowych produktami o niskiej wartości odżywczej jak słodycze,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słodkie napoje, słone przekąski.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1792288" y="5210175"/>
            <a:ext cx="1943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2000" b="1" dirty="0">
                <a:solidFill>
                  <a:schemeClr val="bg1"/>
                </a:solidFill>
              </a:rPr>
              <a:t>Społeczeństwo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9" y="3645025"/>
            <a:ext cx="3974662" cy="27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00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2893</Words>
  <Application>Microsoft Office PowerPoint</Application>
  <PresentationFormat>Panoramiczny</PresentationFormat>
  <Paragraphs>260</Paragraphs>
  <Slides>37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Motyw pakietu Office</vt:lpstr>
      <vt:lpstr>Zdrowe żywienie –  dlaczego ma znaczenie?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Choroby na tle nieprawidłowego żywienia</vt:lpstr>
      <vt:lpstr>Próchnica zębów</vt:lpstr>
      <vt:lpstr>Osteoporoza</vt:lpstr>
      <vt:lpstr>Prezentacja programu PowerPoint</vt:lpstr>
      <vt:lpstr>Prezentacja programu PowerPoint</vt:lpstr>
      <vt:lpstr>Prezentacja programu PowerPoint</vt:lpstr>
      <vt:lpstr>Cukrzyca typu 2</vt:lpstr>
      <vt:lpstr>Nadciśnienie tętnicze</vt:lpstr>
      <vt:lpstr>Zespół metaboliczny</vt:lpstr>
      <vt:lpstr>Choroba niedokrwienna serca</vt:lpstr>
      <vt:lpstr>Nowotwory</vt:lpstr>
      <vt:lpstr>Nowotwory – profilaktyka żywieniowa</vt:lpstr>
      <vt:lpstr>Prezentacja programu PowerPoint</vt:lpstr>
      <vt:lpstr>Prezentacja programu PowerPoint</vt:lpstr>
      <vt:lpstr>Zasady</vt:lpstr>
      <vt:lpstr>Prezentacja programu PowerPoint</vt:lpstr>
      <vt:lpstr>Dobre odżywianie to siła dla mózgu</vt:lpstr>
      <vt:lpstr>Owoce i warzywa</vt:lpstr>
      <vt:lpstr>Orzechy, nasiona, ziarna</vt:lpstr>
      <vt:lpstr>Pełnoziarniste produkty zbożowe</vt:lpstr>
      <vt:lpstr>Niezbędne nienasycone kwasy tłuszczowe (NNKT) </vt:lpstr>
      <vt:lpstr>Inne produkty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Zdrowe żywienie –  dlaczego ma znaczenie?</dc:title>
  <dc:creator>m.pietraszkiewicz</dc:creator>
  <cp:lastModifiedBy>BATOGAGNIESZKA</cp:lastModifiedBy>
  <cp:revision>35</cp:revision>
  <dcterms:created xsi:type="dcterms:W3CDTF">2021-10-19T05:31:53Z</dcterms:created>
  <dcterms:modified xsi:type="dcterms:W3CDTF">2021-11-01T16:43:45Z</dcterms:modified>
</cp:coreProperties>
</file>